
<file path=[Content_Types].xml><?xml version="1.0" encoding="utf-8"?>
<Types xmlns="http://schemas.openxmlformats.org/package/2006/content-types">
  <Override PartName="/ppt/slideMasters/slideMaster3.xml" ContentType="application/vnd.openxmlformats-officedocument.presentationml.slideMaster+xml"/>
  <Override PartName="/ppt/slides/slide29.xml" ContentType="application/vnd.openxmlformats-officedocument.presentationml.slide+xml"/>
  <Override PartName="/ppt/slides/slide47.xml" ContentType="application/vnd.openxmlformats-officedocument.presentationml.slide+xml"/>
  <Override PartName="/ppt/slides/slide58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36.xml" ContentType="application/vnd.openxmlformats-officedocument.presentationml.slide+xml"/>
  <Override PartName="/ppt/slides/slide54.xml" ContentType="application/vnd.openxmlformats-officedocument.presentationml.slide+xml"/>
  <Override PartName="/ppt/slides/slide65.xml" ContentType="application/vnd.openxmlformats-officedocument.presentationml.slide+xml"/>
  <Override PartName="/ppt/slideLayouts/slideLayout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s/slide25.xml" ContentType="application/vnd.openxmlformats-officedocument.presentationml.slide+xml"/>
  <Override PartName="/ppt/slides/slide4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xml" ContentType="application/xml"/>
  <Override PartName="/ppt/slides/slide14.xml" ContentType="application/vnd.openxmlformats-officedocument.presentationml.slide+xml"/>
  <Override PartName="/ppt/slides/slide32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s/slide1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2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s/slide7.xml" ContentType="application/vnd.openxmlformats-officedocument.presentationml.slide+xml"/>
  <Override PartName="/ppt/slides/slide9.xml" ContentType="application/vnd.openxmlformats-officedocument.presentationml.slide+xml"/>
  <Override PartName="/ppt/slides/slide59.xml" ContentType="application/vnd.openxmlformats-officedocument.presentationml.slide+xml"/>
  <Override PartName="/ppt/slides/slide68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5.xml" ContentType="application/vnd.openxmlformats-officedocument.presentationml.notesSlide+xml"/>
  <Override PartName="/ppt/slideMasters/slideMaster2.xml" ContentType="application/vnd.openxmlformats-officedocument.presentationml.slideMaster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s/slide66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Override PartName="/ppt/slideLayouts/slideLayout16.xml" ContentType="application/vnd.openxmlformats-officedocument.presentationml.slideLayout+xml"/>
  <Default Extension="jpeg" ContentType="image/jpeg"/>
  <Override PartName="/ppt/slideLayouts/slideLayout25.xml" ContentType="application/vnd.openxmlformats-officedocument.presentationml.slideLayout+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32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2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8.xml" ContentType="application/vnd.openxmlformats-officedocument.presentationml.slide+xml"/>
  <Override PartName="/ppt/slides/slide49.xml" ContentType="application/vnd.openxmlformats-officedocument.presentationml.slide+xml"/>
  <Override PartName="/ppt/slides/slide69.xml" ContentType="application/vnd.openxmlformats-officedocument.presentationml.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ppt/slides/slide6.xml" ContentType="application/vnd.openxmlformats-officedocument.presentationml.slide+xml"/>
  <Override PartName="/ppt/slides/slide38.xml" ContentType="application/vnd.openxmlformats-officedocument.presentationml.slide+xml"/>
  <Override PartName="/ppt/slides/slide56.xml" ContentType="application/vnd.openxmlformats-officedocument.presentationml.slide+xml"/>
  <Override PartName="/ppt/slides/slide67.xml" ContentType="application/vnd.openxmlformats-officedocument.presentationml.slide+xml"/>
  <Override PartName="/ppt/slideLayouts/slideLayout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27.xml" ContentType="application/vnd.openxmlformats-officedocument.presentationml.slide+xml"/>
  <Override PartName="/ppt/slides/slide45.xml" ContentType="application/vnd.openxmlformats-officedocument.presentationml.slide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34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slideLayouts/slideLayout15.xml" ContentType="application/vnd.openxmlformats-officedocument.presentationml.slideLayout+xml"/>
  <Override PartName="/ppt/slideLayouts/slideLayout26.xml" ContentType="application/vnd.openxmlformats-officedocument.presentationml.slideLayout+xml"/>
  <Default Extension="wmf" ContentType="image/x-wmf"/>
  <Default Extension="rels" ContentType="application/vnd.openxmlformats-package.relationships+xml"/>
  <Override PartName="/ppt/slides/slide23.xml" ContentType="application/vnd.openxmlformats-officedocument.presentationml.slide+xml"/>
  <Override PartName="/ppt/slides/slide41.xml" ContentType="application/vnd.openxmlformats-officedocument.presentationml.slide+xml"/>
  <Override PartName="/ppt/slideLayouts/slideLayout2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s/slide12.xml" ContentType="application/vnd.openxmlformats-officedocument.presentationml.slide+xml"/>
  <Override PartName="/ppt/slides/slide30.xml" ContentType="application/vnd.openxmlformats-officedocument.presentationml.slide+xml"/>
  <Override PartName="/ppt/slideLayouts/slideLayout11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</p:sldMasterIdLst>
  <p:notesMasterIdLst>
    <p:notesMasterId r:id="rId73"/>
  </p:notesMasterIdLst>
  <p:sldIdLst>
    <p:sldId id="256" r:id="rId4"/>
    <p:sldId id="257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2" d="100"/>
          <a:sy n="72" d="100"/>
        </p:scale>
        <p:origin x="-198" y="-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76" Type="http://schemas.openxmlformats.org/officeDocument/2006/relationships/theme" Target="theme/theme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66" Type="http://schemas.openxmlformats.org/officeDocument/2006/relationships/slide" Target="slides/slide63.xml"/><Relationship Id="rId74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slide" Target="slides/slide58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notesMaster" Target="notesMasters/notes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77" Type="http://schemas.openxmlformats.org/officeDocument/2006/relationships/tableStyles" Target="tableStyles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Relationship Id="rId67" Type="http://schemas.openxmlformats.org/officeDocument/2006/relationships/slide" Target="slides/slide64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slide" Target="slides/slide59.xml"/><Relationship Id="rId70" Type="http://schemas.openxmlformats.org/officeDocument/2006/relationships/slide" Target="slides/slide67.xml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8AF6CA6-A478-4AA3-ADEF-8AEA61170F6A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70A937-26A5-4BD8-892B-A3EABBE5B7FB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>
                <a:solidFill>
                  <a:prstClr val="black"/>
                </a:solidFill>
              </a:rPr>
              <a:pPr/>
              <a:t>8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>
                <a:solidFill>
                  <a:prstClr val="black"/>
                </a:solidFill>
              </a:rPr>
              <a:pPr/>
              <a:t>16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3793964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>
                <a:solidFill>
                  <a:prstClr val="black"/>
                </a:solidFill>
              </a:rPr>
              <a:pPr/>
              <a:t>17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06411852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>
                <a:solidFill>
                  <a:prstClr val="black"/>
                </a:solidFill>
              </a:rPr>
              <a:pPr/>
              <a:t>50</a:t>
            </a:fld>
            <a:endParaRPr lang="ko-KR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7879571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>
                <a:solidFill>
                  <a:prstClr val="black"/>
                </a:solidFill>
              </a:rPr>
              <a:pPr/>
              <a:t>61</a:t>
            </a:fld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-15100" y="-1"/>
            <a:ext cx="9159100" cy="6858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tx1"/>
                </a:solidFill>
              </a:defRPr>
            </a:lvl1pPr>
          </a:lstStyle>
          <a:p>
            <a:r>
              <a:rPr lang="ko-KR" altLang="en-US" smtClean="0">
                <a:solidFill>
                  <a:prstClr val="white"/>
                </a:solidFill>
              </a:rPr>
              <a:t>명품 </a:t>
            </a:r>
            <a:r>
              <a:rPr lang="en-US" altLang="ko-KR" smtClean="0">
                <a:solidFill>
                  <a:prstClr val="white"/>
                </a:solidFill>
              </a:rPr>
              <a:t>JAVA Essential</a:t>
            </a:r>
            <a:endParaRPr lang="ko-KR" altLang="en-US" dirty="0">
              <a:solidFill>
                <a:prstClr val="white"/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EBDDC3"/>
                </a:solidFill>
              </a:rPr>
              <a:pPr/>
              <a:t>‹#›</a:t>
            </a:fld>
            <a:endParaRPr lang="ko-KR" altLang="en-US">
              <a:solidFill>
                <a:srgbClr val="EBDDC3"/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Essential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Essential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Essential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Essential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chemeClr val="bg2">
                    <a:lumMod val="50000"/>
                  </a:schemeClr>
                </a:solidFill>
                <a:latin typeface="+mn-ea"/>
                <a:ea typeface="+mn-ea"/>
              </a:defRPr>
            </a:lvl1pPr>
          </a:lstStyle>
          <a:p>
            <a:r>
              <a:rPr lang="ko-KR" altLang="en-US" smtClean="0">
                <a:solidFill>
                  <a:srgbClr val="775F55">
                    <a:lumMod val="50000"/>
                  </a:srgbClr>
                </a:solidFill>
              </a:rPr>
              <a:t>명품 </a:t>
            </a:r>
            <a:r>
              <a:rPr lang="en-US" altLang="ko-KR" smtClean="0">
                <a:solidFill>
                  <a:srgbClr val="775F55">
                    <a:lumMod val="50000"/>
                  </a:srgbClr>
                </a:solidFill>
              </a:rPr>
              <a:t>JAVA Essential</a:t>
            </a:r>
            <a:endParaRPr lang="ko-KR" altLang="en-US" dirty="0">
              <a:solidFill>
                <a:srgbClr val="775F55">
                  <a:lumMod val="50000"/>
                </a:srgbClr>
              </a:solidFill>
            </a:endParaRPr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bg2">
                    <a:lumMod val="50000"/>
                  </a:schemeClr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775F55">
                    <a:lumMod val="50000"/>
                  </a:srgbClr>
                </a:solidFill>
              </a:rPr>
              <a:pPr/>
              <a:t>‹#›</a:t>
            </a:fld>
            <a:endParaRPr lang="ko-KR" altLang="en-US">
              <a:solidFill>
                <a:srgbClr val="775F55">
                  <a:lumMod val="50000"/>
                </a:srgbClr>
              </a:solidFill>
            </a:endParaRPr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HY나무L" pitchFamily="18" charset="-127"/>
                <a:ea typeface="HY나무L" pitchFamily="18" charset="-127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Essential</a:t>
            </a:r>
            <a:endParaRPr lang="ko-KR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>
                <a:solidFill>
                  <a:srgbClr val="775F55"/>
                </a:solidFill>
              </a:rPr>
              <a:pPr/>
              <a:t>‹#›</a:t>
            </a:fld>
            <a:endParaRPr lang="ko-KR" altLang="en-US">
              <a:solidFill>
                <a:srgbClr val="775F55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Essential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Essential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Essential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>
                <a:solidFill>
                  <a:prstClr val="black"/>
                </a:solidFill>
              </a:rPr>
              <a:t>명품 </a:t>
            </a:r>
            <a:r>
              <a:rPr lang="en-US" altLang="ko-KR">
                <a:solidFill>
                  <a:prstClr val="black"/>
                </a:solidFill>
              </a:rPr>
              <a:t>JAVA Essential</a:t>
            </a:r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04A5662-F124-47F2-9C44-C05AD7A4D00E}" type="datetimeFigureOut">
              <a:rPr lang="ko-KR" altLang="en-US" smtClean="0"/>
              <a:t>2015-10-17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484C51-F608-441E-A3C6-BB5912F88A07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latinLnBrk="0"/>
            <a:endParaRPr lang="en-US">
              <a:solidFill>
                <a:prstClr val="white"/>
              </a:solidFill>
            </a:endParaRPr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4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4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4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4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3782144"/>
          </a:xfrm>
        </p:spPr>
        <p:txBody>
          <a:bodyPr>
            <a:normAutofit fontScale="85000" lnSpcReduction="10000"/>
          </a:bodyPr>
          <a:lstStyle/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프로그램의 기본 구조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데이터 타입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자바에서 키 입력 받는 방법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연산자 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</a:t>
            </a:r>
            <a:r>
              <a:rPr lang="ko-KR" altLang="en-US" dirty="0" err="1" smtClean="0"/>
              <a:t>조건문</a:t>
            </a:r>
            <a:r>
              <a:rPr lang="en-US" altLang="ko-KR" dirty="0" smtClean="0"/>
              <a:t>(if-else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switch)</a:t>
            </a:r>
            <a:r>
              <a:rPr lang="ko-KR" altLang="en-US" dirty="0" smtClean="0"/>
              <a:t> </a:t>
            </a:r>
            <a:r>
              <a:rPr lang="ko-KR" altLang="en-US" dirty="0" smtClean="0"/>
              <a:t>이해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</a:t>
            </a:r>
            <a:r>
              <a:rPr lang="ko-KR" altLang="en-US" dirty="0" err="1" smtClean="0"/>
              <a:t>반복문</a:t>
            </a:r>
            <a:r>
              <a:rPr lang="en-US" altLang="ko-KR" dirty="0" smtClean="0"/>
              <a:t>(for, while, do-while)</a:t>
            </a:r>
            <a:r>
              <a:rPr lang="ko-KR" altLang="en-US" dirty="0" smtClean="0"/>
              <a:t> 이해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en-US" altLang="ko-KR" dirty="0" smtClean="0"/>
              <a:t>continue</a:t>
            </a:r>
            <a:r>
              <a:rPr lang="ko-KR" altLang="en-US" dirty="0" smtClean="0"/>
              <a:t>문과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문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자바의 배열 선언 및 활용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r>
              <a:rPr lang="ko-KR" altLang="en-US" dirty="0" smtClean="0"/>
              <a:t>배열을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작성</a:t>
            </a:r>
            <a:endParaRPr lang="en-US" altLang="ko-KR" dirty="0" smtClean="0"/>
          </a:p>
          <a:p>
            <a:pPr marL="514350" indent="-514350">
              <a:buSzPct val="100000"/>
              <a:buFont typeface="+mj-lt"/>
              <a:buAutoNum type="arabicPeriod"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학습 목표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1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xmlns="" val="217077172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실수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소수점 형태나 지수 형태로 표현한 실수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12. 12.0 .1234 0.1234 1234E-4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실수 </a:t>
            </a:r>
            <a:r>
              <a:rPr lang="ko-KR" altLang="en-US" dirty="0"/>
              <a:t>타입 </a:t>
            </a:r>
            <a:r>
              <a:rPr lang="ko-KR" altLang="en-US" dirty="0" err="1"/>
              <a:t>리터럴은</a:t>
            </a:r>
            <a:r>
              <a:rPr lang="ko-KR" altLang="en-US" dirty="0"/>
              <a:t> </a:t>
            </a:r>
            <a:r>
              <a:rPr lang="en-US" altLang="ko-KR" dirty="0"/>
              <a:t>double </a:t>
            </a:r>
            <a:r>
              <a:rPr lang="ko-KR" altLang="en-US" dirty="0"/>
              <a:t>타입으로 컴파일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숫자 뒤에 </a:t>
            </a:r>
            <a:r>
              <a:rPr lang="en-US" altLang="ko-KR" dirty="0" smtClean="0"/>
              <a:t>f(float)</a:t>
            </a:r>
            <a:r>
              <a:rPr lang="ko-KR" altLang="en-US" dirty="0" smtClean="0"/>
              <a:t>나 </a:t>
            </a:r>
            <a:r>
              <a:rPr lang="en-US" altLang="ko-KR" dirty="0" smtClean="0"/>
              <a:t>d(double)</a:t>
            </a:r>
            <a:r>
              <a:rPr lang="ko-KR" altLang="en-US" dirty="0" smtClean="0"/>
              <a:t>을 명시적으로 붙이기도 함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381055" y="2857163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</a:rPr>
              <a:t>double d = 0.1234;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double e = 1234E-4; // 1234E-4 = 1234x10-4</a:t>
            </a:r>
            <a:r>
              <a:rPr lang="ko-KR" altLang="en-US" sz="1600" dirty="0">
                <a:solidFill>
                  <a:prstClr val="black"/>
                </a:solidFill>
              </a:rPr>
              <a:t>이므로 </a:t>
            </a:r>
            <a:r>
              <a:rPr lang="en-US" altLang="ko-KR" sz="1600" dirty="0">
                <a:solidFill>
                  <a:prstClr val="black"/>
                </a:solidFill>
              </a:rPr>
              <a:t>0.1234</a:t>
            </a:r>
            <a:r>
              <a:rPr lang="ko-KR" altLang="en-US" sz="1600" dirty="0">
                <a:solidFill>
                  <a:prstClr val="black"/>
                </a:solidFill>
              </a:rPr>
              <a:t>와 동일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81055" y="4509120"/>
            <a:ext cx="6696744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</a:rPr>
              <a:t>float f = 0.1234</a:t>
            </a:r>
            <a:r>
              <a:rPr lang="en-US" altLang="ko-KR" sz="1600" b="1" dirty="0">
                <a:solidFill>
                  <a:prstClr val="black"/>
                </a:solidFill>
              </a:rPr>
              <a:t>f</a:t>
            </a:r>
            <a:r>
              <a:rPr lang="en-US" altLang="ko-KR" sz="1600" dirty="0">
                <a:solidFill>
                  <a:prstClr val="black"/>
                </a:solidFill>
              </a:rPr>
              <a:t>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double w = .1234</a:t>
            </a:r>
            <a:r>
              <a:rPr lang="en-US" altLang="ko-KR" sz="1600" b="1" dirty="0">
                <a:solidFill>
                  <a:prstClr val="black"/>
                </a:solidFill>
              </a:rPr>
              <a:t>D</a:t>
            </a:r>
            <a:r>
              <a:rPr lang="en-US" altLang="ko-KR" sz="1600" dirty="0">
                <a:solidFill>
                  <a:prstClr val="black"/>
                </a:solidFill>
              </a:rPr>
              <a:t>; // .1234D</a:t>
            </a:r>
            <a:r>
              <a:rPr lang="ko-KR" altLang="en-US" sz="1600" dirty="0">
                <a:solidFill>
                  <a:prstClr val="black"/>
                </a:solidFill>
              </a:rPr>
              <a:t>와 </a:t>
            </a:r>
            <a:r>
              <a:rPr lang="en-US" altLang="ko-KR" sz="1600" dirty="0">
                <a:solidFill>
                  <a:prstClr val="black"/>
                </a:solidFill>
              </a:rPr>
              <a:t>.1234</a:t>
            </a:r>
            <a:r>
              <a:rPr lang="ko-KR" altLang="en-US" sz="1600" dirty="0">
                <a:solidFill>
                  <a:prstClr val="black"/>
                </a:solidFill>
              </a:rPr>
              <a:t>는 동일</a:t>
            </a:r>
          </a:p>
        </p:txBody>
      </p:sp>
    </p:spTree>
    <p:extLst>
      <p:ext uri="{BB962C8B-B14F-4D97-AF65-F5344CB8AC3E}">
        <p14:creationId xmlns:p14="http://schemas.microsoft.com/office/powerpoint/2010/main" xmlns="" val="35448481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 </a:t>
            </a:r>
            <a:r>
              <a:rPr lang="ko-KR" altLang="en-US" dirty="0" err="1" smtClean="0"/>
              <a:t>리터럴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dirty="0" smtClean="0"/>
              <a:t>단일 인용부호</a:t>
            </a:r>
            <a:r>
              <a:rPr lang="en-US" altLang="ko-KR" dirty="0" smtClean="0"/>
              <a:t>(' ')</a:t>
            </a:r>
            <a:r>
              <a:rPr lang="ko-KR" altLang="en-US" dirty="0" smtClean="0"/>
              <a:t>로 문자 표현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'a', 'W', '</a:t>
            </a:r>
            <a:r>
              <a:rPr lang="ko-KR" altLang="en-US" dirty="0" smtClean="0"/>
              <a:t>가</a:t>
            </a:r>
            <a:r>
              <a:rPr lang="en-US" altLang="ko-KR" dirty="0" smtClean="0"/>
              <a:t>', '*', '3', '7'</a:t>
            </a:r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en-US" altLang="ko-KR" dirty="0" smtClean="0"/>
              <a:t>\u</a:t>
            </a:r>
            <a:r>
              <a:rPr lang="ko-KR" altLang="en-US" dirty="0" smtClean="0"/>
              <a:t>다음에 </a:t>
            </a:r>
            <a:r>
              <a:rPr lang="en-US" altLang="ko-KR" dirty="0" smtClean="0"/>
              <a:t>4</a:t>
            </a:r>
            <a:r>
              <a:rPr lang="ko-KR" altLang="en-US" dirty="0" smtClean="0"/>
              <a:t>자리 </a:t>
            </a:r>
            <a:r>
              <a:rPr lang="en-US" altLang="ko-KR" dirty="0" smtClean="0"/>
              <a:t>16</a:t>
            </a:r>
            <a:r>
              <a:rPr lang="ko-KR" altLang="en-US" dirty="0" smtClean="0"/>
              <a:t>진수로</a:t>
            </a:r>
            <a:r>
              <a:rPr lang="en-US" altLang="ko-KR" dirty="0" smtClean="0"/>
              <a:t>,</a:t>
            </a:r>
            <a:r>
              <a:rPr lang="ko-KR" altLang="en-US" dirty="0" smtClean="0"/>
              <a:t> </a:t>
            </a:r>
            <a:r>
              <a:rPr lang="en-US" altLang="ko-KR" dirty="0" smtClean="0"/>
              <a:t>2 </a:t>
            </a:r>
            <a:r>
              <a:rPr lang="ko-KR" altLang="en-US" dirty="0" smtClean="0"/>
              <a:t>바이트의 유니코드</a:t>
            </a:r>
            <a:r>
              <a:rPr lang="en-US" altLang="ko-KR" dirty="0" smtClean="0"/>
              <a:t>(Unicode)</a:t>
            </a:r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특수문자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백슬래시</a:t>
            </a:r>
            <a:r>
              <a:rPr lang="en-US" altLang="ko-KR" dirty="0" smtClean="0"/>
              <a:t>(\)</a:t>
            </a:r>
            <a:r>
              <a:rPr lang="ko-KR" altLang="en-US" dirty="0" smtClean="0"/>
              <a:t>로 시작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1403648" y="2228671"/>
            <a:ext cx="6264696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</a:rPr>
              <a:t>char a = 'W';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char b = '</a:t>
            </a:r>
            <a:r>
              <a:rPr lang="ko-KR" altLang="en-US" sz="1600" dirty="0">
                <a:solidFill>
                  <a:prstClr val="black"/>
                </a:solidFill>
              </a:rPr>
              <a:t>글</a:t>
            </a:r>
            <a:r>
              <a:rPr lang="en-US" altLang="ko-KR" sz="1600" dirty="0">
                <a:solidFill>
                  <a:prstClr val="black"/>
                </a:solidFill>
              </a:rPr>
              <a:t>';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char c = \uae00; // '</a:t>
            </a:r>
            <a:r>
              <a:rPr lang="ko-KR" altLang="en-US" sz="1600" dirty="0">
                <a:solidFill>
                  <a:prstClr val="black"/>
                </a:solidFill>
              </a:rPr>
              <a:t>글</a:t>
            </a:r>
            <a:r>
              <a:rPr lang="en-US" altLang="ko-KR" sz="1600" dirty="0">
                <a:solidFill>
                  <a:prstClr val="black"/>
                </a:solidFill>
              </a:rPr>
              <a:t>'</a:t>
            </a:r>
            <a:r>
              <a:rPr lang="ko-KR" altLang="en-US" sz="1600" dirty="0">
                <a:solidFill>
                  <a:prstClr val="black"/>
                </a:solidFill>
              </a:rPr>
              <a:t>의 유니코드 값</a:t>
            </a:r>
            <a:r>
              <a:rPr lang="en-US" altLang="ko-KR" sz="1600" dirty="0">
                <a:solidFill>
                  <a:prstClr val="black"/>
                </a:solidFill>
              </a:rPr>
              <a:t>(ae00) </a:t>
            </a:r>
            <a:r>
              <a:rPr lang="ko-KR" altLang="en-US" sz="1600" dirty="0">
                <a:solidFill>
                  <a:prstClr val="black"/>
                </a:solidFill>
              </a:rPr>
              <a:t>사용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4437112"/>
            <a:ext cx="6279168" cy="15841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826142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논리 타입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논리 값</a:t>
            </a:r>
            <a:r>
              <a:rPr lang="en-US" altLang="ko-KR" dirty="0" smtClean="0"/>
              <a:t> </a:t>
            </a:r>
            <a:r>
              <a:rPr lang="ko-KR" altLang="en-US" dirty="0" smtClean="0"/>
              <a:t>표시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true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false </a:t>
            </a:r>
            <a:r>
              <a:rPr lang="ko-KR" altLang="en-US" dirty="0" smtClean="0"/>
              <a:t>뿐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boolean</a:t>
            </a:r>
            <a:r>
              <a:rPr lang="en-US" altLang="ko-KR" dirty="0" smtClean="0"/>
              <a:t> </a:t>
            </a:r>
            <a:r>
              <a:rPr lang="ko-KR" altLang="en-US" dirty="0" smtClean="0"/>
              <a:t>타입 변수에 치환하거나 </a:t>
            </a:r>
            <a:r>
              <a:rPr lang="ko-KR" altLang="en-US" dirty="0" err="1" smtClean="0"/>
              <a:t>조건문에</a:t>
            </a:r>
            <a:r>
              <a:rPr lang="ko-KR" altLang="en-US" dirty="0" smtClean="0"/>
              <a:t> 이용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grpSp>
        <p:nvGrpSpPr>
          <p:cNvPr id="4" name="그룹 7"/>
          <p:cNvGrpSpPr/>
          <p:nvPr/>
        </p:nvGrpSpPr>
        <p:grpSpPr>
          <a:xfrm>
            <a:off x="710803" y="2708920"/>
            <a:ext cx="7965653" cy="1600438"/>
            <a:chOff x="710803" y="2708920"/>
            <a:chExt cx="7965653" cy="1600438"/>
          </a:xfrm>
        </p:grpSpPr>
        <p:sp>
          <p:nvSpPr>
            <p:cNvPr id="7" name="직사각형 6"/>
            <p:cNvSpPr/>
            <p:nvPr/>
          </p:nvSpPr>
          <p:spPr>
            <a:xfrm>
              <a:off x="1115616" y="2708920"/>
              <a:ext cx="7560840" cy="1600438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r>
                <a:rPr lang="en-US" altLang="ko-KR" sz="1400" dirty="0" err="1">
                  <a:solidFill>
                    <a:prstClr val="black"/>
                  </a:solidFill>
                </a:rPr>
                <a:t>boolean</a:t>
              </a:r>
              <a:r>
                <a:rPr lang="en-US" altLang="ko-KR" sz="1400" dirty="0">
                  <a:solidFill>
                    <a:prstClr val="black"/>
                  </a:solidFill>
                </a:rPr>
                <a:t> a = true;</a:t>
              </a:r>
            </a:p>
            <a:p>
              <a:r>
                <a:rPr lang="en-US" altLang="ko-KR" sz="1400" dirty="0" err="1">
                  <a:solidFill>
                    <a:prstClr val="black"/>
                  </a:solidFill>
                </a:rPr>
                <a:t>boolean</a:t>
              </a:r>
              <a:r>
                <a:rPr lang="en-US" altLang="ko-KR" sz="1400" dirty="0">
                  <a:solidFill>
                    <a:prstClr val="black"/>
                  </a:solidFill>
                </a:rPr>
                <a:t> b = 10 &gt; 0; // 10&gt;0</a:t>
              </a:r>
              <a:r>
                <a:rPr lang="ko-KR" altLang="en-US" sz="1400" dirty="0">
                  <a:solidFill>
                    <a:prstClr val="black"/>
                  </a:solidFill>
                </a:rPr>
                <a:t>가 참이므로 </a:t>
              </a:r>
              <a:r>
                <a:rPr lang="en-US" altLang="ko-KR" sz="1400" dirty="0">
                  <a:solidFill>
                    <a:prstClr val="black"/>
                  </a:solidFill>
                </a:rPr>
                <a:t>b </a:t>
              </a:r>
              <a:r>
                <a:rPr lang="ko-KR" altLang="en-US" sz="1400" dirty="0">
                  <a:solidFill>
                    <a:prstClr val="black"/>
                  </a:solidFill>
                </a:rPr>
                <a:t>값은 </a:t>
              </a:r>
              <a:r>
                <a:rPr lang="en-US" altLang="ko-KR" sz="1400" dirty="0">
                  <a:solidFill>
                    <a:prstClr val="black"/>
                  </a:solidFill>
                </a:rPr>
                <a:t>true</a:t>
              </a:r>
            </a:p>
            <a:p>
              <a:r>
                <a:rPr lang="en-US" altLang="ko-KR" sz="1400" dirty="0" err="1">
                  <a:solidFill>
                    <a:prstClr val="black"/>
                  </a:solidFill>
                </a:rPr>
                <a:t>boolean</a:t>
              </a:r>
              <a:r>
                <a:rPr lang="en-US" altLang="ko-KR" sz="1400" dirty="0">
                  <a:solidFill>
                    <a:prstClr val="black"/>
                  </a:solidFill>
                </a:rPr>
                <a:t> </a:t>
              </a:r>
              <a:r>
                <a:rPr lang="en-US" altLang="ko-KR" sz="1400" b="1" dirty="0">
                  <a:solidFill>
                    <a:prstClr val="black"/>
                  </a:solidFill>
                </a:rPr>
                <a:t>c = 1</a:t>
              </a:r>
              <a:r>
                <a:rPr lang="en-US" altLang="ko-KR" sz="1400" dirty="0">
                  <a:solidFill>
                    <a:prstClr val="black"/>
                  </a:solidFill>
                </a:rPr>
                <a:t>; // </a:t>
              </a:r>
              <a:r>
                <a:rPr lang="ko-KR" altLang="en-US" sz="1400" dirty="0">
                  <a:solidFill>
                    <a:prstClr val="black"/>
                  </a:solidFill>
                </a:rPr>
                <a:t>타입 불일치 </a:t>
              </a:r>
              <a:r>
                <a:rPr lang="ko-KR" altLang="en-US" sz="1400" dirty="0">
                  <a:solidFill>
                    <a:prstClr val="black"/>
                  </a:solidFill>
                </a:rPr>
                <a:t>오류</a:t>
              </a:r>
              <a:r>
                <a:rPr lang="en-US" altLang="ko-KR" sz="1400" dirty="0">
                  <a:solidFill>
                    <a:prstClr val="black"/>
                  </a:solidFill>
                </a:rPr>
                <a:t>. C/C++</a:t>
              </a:r>
              <a:r>
                <a:rPr lang="ko-KR" altLang="en-US" sz="1400" dirty="0">
                  <a:solidFill>
                    <a:prstClr val="black"/>
                  </a:solidFill>
                </a:rPr>
                <a:t>와 달리 자바에서 </a:t>
              </a:r>
              <a:r>
                <a:rPr lang="en-US" altLang="ko-KR" sz="1400" dirty="0">
                  <a:solidFill>
                    <a:prstClr val="black"/>
                  </a:solidFill>
                </a:rPr>
                <a:t>1,0</a:t>
              </a:r>
              <a:r>
                <a:rPr lang="ko-KR" altLang="en-US" sz="1400" dirty="0">
                  <a:solidFill>
                    <a:prstClr val="black"/>
                  </a:solidFill>
                </a:rPr>
                <a:t>을 참</a:t>
              </a:r>
              <a:r>
                <a:rPr lang="en-US" altLang="ko-KR" sz="1400" dirty="0">
                  <a:solidFill>
                    <a:prstClr val="black"/>
                  </a:solidFill>
                </a:rPr>
                <a:t>, </a:t>
              </a:r>
              <a:r>
                <a:rPr lang="ko-KR" altLang="en-US" sz="1400" dirty="0">
                  <a:solidFill>
                    <a:prstClr val="black"/>
                  </a:solidFill>
                </a:rPr>
                <a:t>거짓으로 사용 </a:t>
              </a:r>
              <a:r>
                <a:rPr lang="ko-KR" altLang="en-US" sz="1400" dirty="0">
                  <a:solidFill>
                    <a:prstClr val="black"/>
                  </a:solidFill>
                </a:rPr>
                <a:t>불가</a:t>
              </a:r>
              <a:endParaRPr lang="en-US" altLang="ko-KR" sz="1400" dirty="0">
                <a:solidFill>
                  <a:prstClr val="black"/>
                </a:solidFill>
              </a:endParaRPr>
            </a:p>
            <a:p>
              <a:endParaRPr lang="ko-KR" altLang="en-US" sz="1400" dirty="0">
                <a:solidFill>
                  <a:prstClr val="black"/>
                </a:solidFill>
              </a:endParaRPr>
            </a:p>
            <a:p>
              <a:r>
                <a:rPr lang="en-US" altLang="ko-KR" sz="1400" dirty="0">
                  <a:solidFill>
                    <a:prstClr val="black"/>
                  </a:solidFill>
                </a:rPr>
                <a:t>while(true) { // </a:t>
              </a:r>
              <a:r>
                <a:rPr lang="ko-KR" altLang="en-US" sz="1400" dirty="0">
                  <a:solidFill>
                    <a:prstClr val="black"/>
                  </a:solidFill>
                </a:rPr>
                <a:t>무한 루프</a:t>
              </a:r>
            </a:p>
            <a:p>
              <a:r>
                <a:rPr lang="en-US" altLang="ko-KR" sz="1400" dirty="0">
                  <a:solidFill>
                    <a:prstClr val="black"/>
                  </a:solidFill>
                </a:rPr>
                <a:t>...</a:t>
              </a:r>
            </a:p>
            <a:p>
              <a:r>
                <a:rPr lang="en-US" altLang="ko-KR" sz="1400" dirty="0">
                  <a:solidFill>
                    <a:prstClr val="black"/>
                  </a:solidFill>
                </a:rPr>
                <a:t>}</a:t>
              </a:r>
              <a:endParaRPr lang="ko-KR" altLang="en-US" sz="1400" dirty="0">
                <a:solidFill>
                  <a:prstClr val="black"/>
                </a:solidFill>
              </a:endParaRPr>
            </a:p>
          </p:txBody>
        </p:sp>
        <p:pic>
          <p:nvPicPr>
            <p:cNvPr id="3074" name="Picture 2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0803" y="3151310"/>
              <a:ext cx="404813" cy="2952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xmlns="" val="37934720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Tip: </a:t>
            </a:r>
            <a:r>
              <a:rPr lang="ko-KR" altLang="en-US" dirty="0" smtClean="0"/>
              <a:t>기본 타입 이외 </a:t>
            </a:r>
            <a:r>
              <a:rPr lang="ko-KR" altLang="en-US" dirty="0" err="1" smtClean="0"/>
              <a:t>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null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레퍼런스에</a:t>
            </a:r>
            <a:r>
              <a:rPr lang="ko-KR" altLang="en-US" dirty="0" smtClean="0"/>
              <a:t> 대입 사용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</a:t>
            </a:r>
            <a:r>
              <a:rPr lang="en-US" altLang="ko-KR" dirty="0" smtClean="0"/>
              <a:t>)</a:t>
            </a:r>
          </a:p>
          <a:p>
            <a:pPr lvl="1"/>
            <a:r>
              <a:rPr lang="ko-KR" altLang="en-US" dirty="0" smtClean="0"/>
              <a:t>이중 인용부호로 묶어 표현</a:t>
            </a:r>
            <a:endParaRPr lang="en-US" altLang="ko-KR" dirty="0" smtClean="0"/>
          </a:p>
          <a:p>
            <a:pPr lvl="2"/>
            <a:r>
              <a:rPr lang="en-US" altLang="ko-KR" dirty="0"/>
              <a:t>"Good", "Morning", "</a:t>
            </a:r>
            <a:r>
              <a:rPr lang="ko-KR" altLang="en-US" dirty="0"/>
              <a:t>자바</a:t>
            </a:r>
            <a:r>
              <a:rPr lang="en-US" altLang="ko-KR" dirty="0"/>
              <a:t>", "3.19", "26", "a</a:t>
            </a:r>
            <a:r>
              <a:rPr lang="en-US" altLang="ko-KR" dirty="0" smtClean="0"/>
              <a:t>"</a:t>
            </a:r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객체로 자동 처리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259632" y="5085184"/>
            <a:ext cx="5310336" cy="33855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String </a:t>
            </a:r>
            <a:r>
              <a:rPr lang="en-US" altLang="ko-KR" sz="1600" dirty="0" err="1">
                <a:solidFill>
                  <a:prstClr val="black"/>
                </a:solidFill>
              </a:rPr>
              <a:t>str</a:t>
            </a:r>
            <a:r>
              <a:rPr lang="en-US" altLang="ko-KR" sz="1600" dirty="0">
                <a:solidFill>
                  <a:prstClr val="black"/>
                </a:solidFill>
              </a:rPr>
              <a:t> = “Good";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1259632" y="2276872"/>
            <a:ext cx="5310336" cy="584775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strike="sngStrike" dirty="0" err="1">
                <a:solidFill>
                  <a:prstClr val="black"/>
                </a:solidFill>
              </a:rPr>
              <a:t>int</a:t>
            </a:r>
            <a:r>
              <a:rPr lang="en-US" altLang="ko-KR" sz="1600" strike="sngStrike" dirty="0">
                <a:solidFill>
                  <a:prstClr val="black"/>
                </a:solidFill>
              </a:rPr>
              <a:t> n = null</a:t>
            </a:r>
            <a:r>
              <a:rPr lang="en-US" altLang="ko-KR" sz="1600" dirty="0">
                <a:solidFill>
                  <a:prstClr val="black"/>
                </a:solidFill>
              </a:rPr>
              <a:t>;	// </a:t>
            </a:r>
            <a:r>
              <a:rPr lang="ko-KR" altLang="en-US" sz="1600" dirty="0">
                <a:solidFill>
                  <a:prstClr val="black"/>
                </a:solidFill>
              </a:rPr>
              <a:t>기본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prstClr val="black"/>
                </a:solidFill>
              </a:rPr>
              <a:t>타입에 </a:t>
            </a:r>
            <a:r>
              <a:rPr lang="ko-KR" altLang="en-US" sz="1600" dirty="0">
                <a:solidFill>
                  <a:prstClr val="black"/>
                </a:solidFill>
              </a:rPr>
              <a:t>사용 불가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String </a:t>
            </a:r>
            <a:r>
              <a:rPr lang="en-US" altLang="ko-KR" sz="1600" dirty="0" err="1">
                <a:solidFill>
                  <a:prstClr val="black"/>
                </a:solidFill>
              </a:rPr>
              <a:t>str</a:t>
            </a:r>
            <a:r>
              <a:rPr lang="en-US" altLang="ko-KR" sz="1600" dirty="0">
                <a:solidFill>
                  <a:prstClr val="black"/>
                </a:solidFill>
              </a:rPr>
              <a:t> = null;</a:t>
            </a: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54819" y="2282777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736795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상수</a:t>
            </a:r>
            <a:endParaRPr lang="ko-KR" altLang="en-US" dirty="0"/>
          </a:p>
        </p:txBody>
      </p:sp>
      <p:sp>
        <p:nvSpPr>
          <p:cNvPr id="22" name="슬라이드 번호 개체 틀 2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상수 선언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final</a:t>
            </a:r>
            <a:r>
              <a:rPr lang="ko-KR" altLang="en-US" dirty="0" smtClean="0"/>
              <a:t> 키워드 사용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선언 </a:t>
            </a:r>
            <a:r>
              <a:rPr lang="ko-KR" altLang="en-US" dirty="0"/>
              <a:t>시 </a:t>
            </a:r>
            <a:r>
              <a:rPr lang="ko-KR" altLang="en-US" dirty="0" err="1" smtClean="0"/>
              <a:t>초</a:t>
            </a:r>
            <a:r>
              <a:rPr lang="ko-KR" altLang="en-US" dirty="0" err="1"/>
              <a:t>깃</a:t>
            </a:r>
            <a:r>
              <a:rPr lang="ko-KR" altLang="en-US" dirty="0" err="1" smtClean="0"/>
              <a:t>값</a:t>
            </a:r>
            <a:r>
              <a:rPr lang="ko-KR" altLang="en-US" dirty="0" smtClean="0"/>
              <a:t>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실행 중 값 </a:t>
            </a:r>
            <a:r>
              <a:rPr lang="ko-KR" altLang="en-US" dirty="0"/>
              <a:t>변경 불가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상수 선언 사례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5048444"/>
            <a:ext cx="6686212" cy="73866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final 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LENGTH = 20; 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b="1" dirty="0">
                <a:solidFill>
                  <a:prstClr val="black"/>
                </a:solidFill>
              </a:rPr>
              <a:t>static</a:t>
            </a:r>
            <a:r>
              <a:rPr lang="en-US" altLang="ko-KR" sz="1400" dirty="0">
                <a:solidFill>
                  <a:prstClr val="black"/>
                </a:solidFill>
              </a:rPr>
              <a:t> final double PI = 3.141592; // static</a:t>
            </a:r>
            <a:r>
              <a:rPr lang="ko-KR" altLang="en-US" sz="1400" dirty="0">
                <a:solidFill>
                  <a:prstClr val="black"/>
                </a:solidFill>
              </a:rPr>
              <a:t>으로 선언하는 것이 </a:t>
            </a:r>
            <a:r>
              <a:rPr lang="ko-KR" altLang="en-US" sz="1400" dirty="0" err="1">
                <a:solidFill>
                  <a:prstClr val="black"/>
                </a:solidFill>
              </a:rPr>
              <a:t>바람직</a:t>
            </a:r>
            <a:r>
              <a:rPr lang="en-US" altLang="ko-KR" sz="1400" dirty="0">
                <a:solidFill>
                  <a:prstClr val="black"/>
                </a:solidFill>
              </a:rPr>
              <a:t>(5</a:t>
            </a:r>
            <a:r>
              <a:rPr lang="ko-KR" altLang="en-US" sz="1400" dirty="0">
                <a:solidFill>
                  <a:prstClr val="black"/>
                </a:solidFill>
              </a:rPr>
              <a:t>장 참조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48000" y="2924944"/>
            <a:ext cx="7342688" cy="14401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55197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2-2</a:t>
            </a:r>
            <a:r>
              <a:rPr lang="ko-KR" altLang="en-US" dirty="0" smtClean="0"/>
              <a:t> </a:t>
            </a:r>
            <a:r>
              <a:rPr lang="en-US" altLang="ko-KR" dirty="0" smtClean="0"/>
              <a:t>: </a:t>
            </a:r>
            <a:r>
              <a:rPr lang="ko-KR" altLang="en-US" dirty="0" err="1" smtClean="0"/>
              <a:t>리터럴</a:t>
            </a:r>
            <a:r>
              <a:rPr lang="en-US" altLang="ko-KR" dirty="0"/>
              <a:t>, </a:t>
            </a:r>
            <a:r>
              <a:rPr lang="ko-KR" altLang="en-US" dirty="0"/>
              <a:t>상수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1462" y="1902299"/>
            <a:ext cx="6374834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public class </a:t>
            </a:r>
            <a:r>
              <a:rPr lang="en-US" altLang="ko-KR" sz="1600" dirty="0" err="1">
                <a:solidFill>
                  <a:prstClr val="black"/>
                </a:solidFill>
              </a:rPr>
              <a:t>CircleArea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{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public </a:t>
            </a:r>
            <a:r>
              <a:rPr lang="en-US" altLang="ko-KR" sz="16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600" dirty="0" err="1">
                <a:solidFill>
                  <a:prstClr val="black"/>
                </a:solidFill>
              </a:rPr>
              <a:t>args</a:t>
            </a:r>
            <a:r>
              <a:rPr lang="en-US" altLang="ko-KR" sz="16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b="1" dirty="0">
                <a:solidFill>
                  <a:prstClr val="black"/>
                </a:solidFill>
              </a:rPr>
              <a:t>final </a:t>
            </a:r>
            <a:r>
              <a:rPr lang="en-US" altLang="ko-KR" sz="1600" b="1" dirty="0">
                <a:solidFill>
                  <a:prstClr val="black"/>
                </a:solidFill>
              </a:rPr>
              <a:t>double PI = 3.14; </a:t>
            </a:r>
            <a:r>
              <a:rPr lang="en-US" altLang="ko-KR" sz="1600" b="1" dirty="0">
                <a:solidFill>
                  <a:prstClr val="black"/>
                </a:solidFill>
              </a:rPr>
              <a:t>							</a:t>
            </a:r>
            <a:r>
              <a:rPr lang="en-US" altLang="ko-KR" sz="1600" dirty="0">
                <a:solidFill>
                  <a:prstClr val="black"/>
                </a:solidFill>
              </a:rPr>
              <a:t>// </a:t>
            </a:r>
            <a:r>
              <a:rPr lang="ko-KR" altLang="en-US" sz="1600" dirty="0">
                <a:solidFill>
                  <a:prstClr val="black"/>
                </a:solidFill>
              </a:rPr>
              <a:t>원주율을 상수로 선언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double </a:t>
            </a:r>
            <a:r>
              <a:rPr lang="en-US" altLang="ko-KR" sz="1600" dirty="0">
                <a:solidFill>
                  <a:prstClr val="black"/>
                </a:solidFill>
              </a:rPr>
              <a:t>radius = </a:t>
            </a:r>
            <a:r>
              <a:rPr lang="en-US" altLang="ko-KR" sz="1600" dirty="0">
                <a:solidFill>
                  <a:prstClr val="black"/>
                </a:solidFill>
              </a:rPr>
              <a:t>10.2; 								// </a:t>
            </a:r>
            <a:r>
              <a:rPr lang="ko-KR" altLang="en-US" sz="1600" dirty="0">
                <a:solidFill>
                  <a:prstClr val="black"/>
                </a:solidFill>
              </a:rPr>
              <a:t>원의 반지름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double </a:t>
            </a:r>
            <a:r>
              <a:rPr lang="en-US" altLang="ko-KR" sz="1600" dirty="0" err="1">
                <a:solidFill>
                  <a:prstClr val="black"/>
                </a:solidFill>
              </a:rPr>
              <a:t>circleArea</a:t>
            </a:r>
            <a:r>
              <a:rPr lang="en-US" altLang="ko-KR" sz="1600" dirty="0">
                <a:solidFill>
                  <a:prstClr val="black"/>
                </a:solidFill>
              </a:rPr>
              <a:t> = </a:t>
            </a:r>
            <a:r>
              <a:rPr lang="en-US" altLang="ko-KR" sz="1600" dirty="0">
                <a:solidFill>
                  <a:prstClr val="black"/>
                </a:solidFill>
              </a:rPr>
              <a:t>radius*radius*PI; </a:t>
            </a:r>
            <a:r>
              <a:rPr lang="en-US" altLang="ko-KR" sz="1600" dirty="0">
                <a:solidFill>
                  <a:prstClr val="black"/>
                </a:solidFill>
              </a:rPr>
              <a:t>// </a:t>
            </a:r>
            <a:r>
              <a:rPr lang="ko-KR" altLang="en-US" sz="1600" dirty="0">
                <a:solidFill>
                  <a:prstClr val="black"/>
                </a:solidFill>
              </a:rPr>
              <a:t>원의 </a:t>
            </a:r>
            <a:r>
              <a:rPr lang="ko-KR" altLang="en-US" sz="1600" dirty="0">
                <a:solidFill>
                  <a:prstClr val="black"/>
                </a:solidFill>
              </a:rPr>
              <a:t>면적 계</a:t>
            </a:r>
            <a:r>
              <a:rPr lang="ko-KR" altLang="en-US" sz="1600" dirty="0">
                <a:solidFill>
                  <a:prstClr val="black"/>
                </a:solidFill>
              </a:rPr>
              <a:t>산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defTabSz="180000"/>
            <a:endParaRPr lang="ko-KR" altLang="en-US" sz="16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// </a:t>
            </a:r>
            <a:r>
              <a:rPr lang="ko-KR" altLang="en-US" sz="1600" dirty="0">
                <a:solidFill>
                  <a:prstClr val="black"/>
                </a:solidFill>
              </a:rPr>
              <a:t>원의 면적을 화면에 출력한다</a:t>
            </a:r>
            <a:r>
              <a:rPr lang="en-US" altLang="ko-KR" sz="1600" dirty="0">
                <a:solidFill>
                  <a:prstClr val="black"/>
                </a:solidFill>
              </a:rPr>
              <a:t>.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</a:t>
            </a:r>
            <a:r>
              <a:rPr lang="en-US" altLang="ko-KR" sz="1600" dirty="0">
                <a:solidFill>
                  <a:prstClr val="black"/>
                </a:solidFill>
              </a:rPr>
              <a:t>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600" dirty="0">
                <a:solidFill>
                  <a:prstClr val="black"/>
                </a:solidFill>
              </a:rPr>
              <a:t>("</a:t>
            </a:r>
            <a:r>
              <a:rPr lang="ko-KR" altLang="en-US" sz="1600" dirty="0">
                <a:solidFill>
                  <a:prstClr val="black"/>
                </a:solidFill>
              </a:rPr>
              <a:t>반지름 </a:t>
            </a:r>
            <a:r>
              <a:rPr lang="en-US" altLang="ko-KR" sz="1600" dirty="0">
                <a:solidFill>
                  <a:prstClr val="black"/>
                </a:solidFill>
              </a:rPr>
              <a:t>" + radius + ", </a:t>
            </a:r>
            <a:r>
              <a:rPr lang="en-US" altLang="ko-KR" sz="1600" dirty="0">
                <a:solidFill>
                  <a:prstClr val="black"/>
                </a:solidFill>
              </a:rPr>
              <a:t>");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</a:t>
            </a:r>
            <a:r>
              <a:rPr lang="en-US" altLang="ko-KR" sz="1600" dirty="0">
                <a:solidFill>
                  <a:prstClr val="black"/>
                </a:solidFill>
              </a:rPr>
              <a:t>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("</a:t>
            </a:r>
            <a:r>
              <a:rPr lang="ko-KR" altLang="en-US" sz="1600" dirty="0">
                <a:solidFill>
                  <a:prstClr val="black"/>
                </a:solidFill>
              </a:rPr>
              <a:t>원의 면적 </a:t>
            </a:r>
            <a:r>
              <a:rPr lang="en-US" altLang="ko-KR" sz="1600" dirty="0">
                <a:solidFill>
                  <a:prstClr val="black"/>
                </a:solidFill>
              </a:rPr>
              <a:t>= " + </a:t>
            </a:r>
            <a:r>
              <a:rPr lang="en-US" altLang="ko-KR" sz="1600" dirty="0" err="1">
                <a:solidFill>
                  <a:prstClr val="black"/>
                </a:solidFill>
              </a:rPr>
              <a:t>circleArea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  <a:r>
              <a:rPr lang="en-US" altLang="ko-KR" sz="1600" dirty="0">
                <a:solidFill>
                  <a:prstClr val="black"/>
                </a:solidFill>
              </a:rPr>
              <a:t>	}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827584" y="1398243"/>
            <a:ext cx="44759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원의 면적을 구하는 프로그램을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작성하라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en-US" altLang="ko-KR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861461" y="4797152"/>
            <a:ext cx="6374835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</a:rPr>
              <a:t>반지름 </a:t>
            </a:r>
            <a:r>
              <a:rPr lang="en-US" altLang="ko-KR" sz="1600" dirty="0">
                <a:solidFill>
                  <a:prstClr val="black"/>
                </a:solidFill>
              </a:rPr>
              <a:t>10.2, </a:t>
            </a:r>
            <a:r>
              <a:rPr lang="ko-KR" altLang="en-US" sz="1600" dirty="0">
                <a:solidFill>
                  <a:prstClr val="black"/>
                </a:solidFill>
              </a:rPr>
              <a:t>원의 면적 </a:t>
            </a:r>
            <a:r>
              <a:rPr lang="en-US" altLang="ko-KR" sz="1600" dirty="0">
                <a:solidFill>
                  <a:prstClr val="black"/>
                </a:solidFill>
              </a:rPr>
              <a:t>= 326.68559999999997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783603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타입 변환과 자동 타입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타입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한 타입의 값을 다른 타입의 값으로 변환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자동 타입 변환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컴파일러에 의해 원래의 타입보다 큰 타입으로 자동 변환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치환문</a:t>
            </a:r>
            <a:r>
              <a:rPr lang="en-US" altLang="ko-KR" dirty="0" smtClean="0"/>
              <a:t>(=)</a:t>
            </a:r>
            <a:r>
              <a:rPr lang="ko-KR" altLang="en-US" dirty="0" smtClean="0"/>
              <a:t>이나 수식 내에서 타입이 일치하지 않을 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23" name="TextBox 22"/>
          <p:cNvSpPr txBox="1"/>
          <p:nvPr/>
        </p:nvSpPr>
        <p:spPr>
          <a:xfrm>
            <a:off x="3700882" y="4840174"/>
            <a:ext cx="498196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b="1" dirty="0">
                <a:solidFill>
                  <a:prstClr val="black"/>
                </a:solidFill>
              </a:rPr>
              <a:t>2 5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4167014" y="4886341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32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비트</a:t>
            </a:r>
            <a:endParaRPr lang="ko-KR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3274695" y="5610726"/>
            <a:ext cx="924383" cy="33855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>
                <a:solidFill>
                  <a:prstClr val="black"/>
                </a:solidFill>
              </a:rPr>
              <a:t>0 0 2 5</a:t>
            </a:r>
            <a:endParaRPr lang="ko-KR" altLang="en-US" sz="1600" b="1" dirty="0">
              <a:solidFill>
                <a:prstClr val="black"/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931331" y="5610726"/>
            <a:ext cx="34336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m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4167015" y="5651003"/>
            <a:ext cx="66236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prstClr val="white">
                    <a:lumMod val="50000"/>
                  </a:prstClr>
                </a:solidFill>
              </a:rPr>
              <a:t>64</a:t>
            </a:r>
            <a:r>
              <a:rPr lang="ko-KR" altLang="en-US" sz="1200" dirty="0">
                <a:solidFill>
                  <a:prstClr val="white">
                    <a:lumMod val="50000"/>
                  </a:prstClr>
                </a:solidFill>
              </a:rPr>
              <a:t>비트</a:t>
            </a:r>
            <a:endParaRPr lang="ko-KR" altLang="en-US" sz="12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29" name="아래쪽 화살표 28"/>
          <p:cNvSpPr/>
          <p:nvPr/>
        </p:nvSpPr>
        <p:spPr>
          <a:xfrm>
            <a:off x="3776228" y="5249787"/>
            <a:ext cx="359590" cy="360939"/>
          </a:xfrm>
          <a:prstGeom prst="down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412218" y="3979799"/>
            <a:ext cx="5476128" cy="52322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long m </a:t>
            </a:r>
            <a:r>
              <a:rPr lang="en-US" altLang="ko-KR" sz="1400" dirty="0">
                <a:solidFill>
                  <a:prstClr val="black"/>
                </a:solidFill>
              </a:rPr>
              <a:t>= 25; // </a:t>
            </a:r>
            <a:r>
              <a:rPr lang="en-US" altLang="ko-KR" sz="1400" dirty="0">
                <a:solidFill>
                  <a:prstClr val="black"/>
                </a:solidFill>
              </a:rPr>
              <a:t>25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타입 </a:t>
            </a:r>
            <a:r>
              <a:rPr lang="en-US" altLang="ko-KR" sz="1400" dirty="0">
                <a:solidFill>
                  <a:prstClr val="black"/>
                </a:solidFill>
              </a:rPr>
              <a:t>25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long </a:t>
            </a:r>
            <a:r>
              <a:rPr lang="ko-KR" altLang="en-US" sz="1400" dirty="0">
                <a:solidFill>
                  <a:prstClr val="black"/>
                </a:solidFill>
              </a:rPr>
              <a:t>타입으로 자동 변환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double d = 3.14 </a:t>
            </a:r>
            <a:r>
              <a:rPr lang="ko-KR" altLang="en-US" sz="1400" dirty="0">
                <a:solidFill>
                  <a:prstClr val="black"/>
                </a:solidFill>
              </a:rPr>
              <a:t>* </a:t>
            </a:r>
            <a:r>
              <a:rPr lang="en-US" altLang="ko-KR" sz="1400" dirty="0">
                <a:solidFill>
                  <a:prstClr val="black"/>
                </a:solidFill>
              </a:rPr>
              <a:t>10; // </a:t>
            </a:r>
            <a:r>
              <a:rPr lang="ko-KR" altLang="en-US" sz="1400" dirty="0">
                <a:solidFill>
                  <a:prstClr val="black"/>
                </a:solidFill>
              </a:rPr>
              <a:t>실수 </a:t>
            </a:r>
            <a:r>
              <a:rPr lang="ko-KR" altLang="en-US" sz="1400" dirty="0">
                <a:solidFill>
                  <a:prstClr val="black"/>
                </a:solidFill>
              </a:rPr>
              <a:t>연산 위해 </a:t>
            </a:r>
            <a:r>
              <a:rPr lang="en-US" altLang="ko-KR" sz="1400" dirty="0">
                <a:solidFill>
                  <a:prstClr val="black"/>
                </a:solidFill>
              </a:rPr>
              <a:t>10</a:t>
            </a:r>
            <a:r>
              <a:rPr lang="ko-KR" altLang="en-US" sz="1400" dirty="0">
                <a:solidFill>
                  <a:prstClr val="black"/>
                </a:solidFill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</a:rPr>
              <a:t>10.0</a:t>
            </a:r>
            <a:r>
              <a:rPr lang="ko-KR" altLang="en-US" sz="1400" dirty="0">
                <a:solidFill>
                  <a:prstClr val="black"/>
                </a:solidFill>
              </a:rPr>
              <a:t>으로 자동 변환</a:t>
            </a:r>
          </a:p>
        </p:txBody>
      </p:sp>
    </p:spTree>
    <p:extLst>
      <p:ext uri="{BB962C8B-B14F-4D97-AF65-F5344CB8AC3E}">
        <p14:creationId xmlns:p14="http://schemas.microsoft.com/office/powerpoint/2010/main" xmlns="" val="1951629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강제 타입 변환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강제 타입 변환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개발자의 의도적 타입 변환</a:t>
            </a:r>
            <a:endParaRPr lang="en-US" altLang="ko-KR" sz="1800" dirty="0" smtClean="0"/>
          </a:p>
          <a:p>
            <a:pPr lvl="1"/>
            <a:r>
              <a:rPr lang="en-US" altLang="ko-KR" sz="1800" dirty="0"/>
              <a:t>() </a:t>
            </a:r>
            <a:r>
              <a:rPr lang="ko-KR" altLang="en-US" sz="1800" dirty="0"/>
              <a:t>안에 개발자가 </a:t>
            </a:r>
            <a:r>
              <a:rPr lang="ko-KR" altLang="en-US" sz="1800" dirty="0" smtClean="0"/>
              <a:t>명시적으로 타입 변환 지정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강제 변환은 값 손실 우려</a:t>
            </a:r>
            <a:endParaRPr lang="en-US" altLang="ko-KR" sz="1800" dirty="0" smtClean="0"/>
          </a:p>
        </p:txBody>
      </p:sp>
      <p:sp>
        <p:nvSpPr>
          <p:cNvPr id="24" name="TextBox 23"/>
          <p:cNvSpPr txBox="1"/>
          <p:nvPr/>
        </p:nvSpPr>
        <p:spPr>
          <a:xfrm>
            <a:off x="1483970" y="2551509"/>
            <a:ext cx="420929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n = 300;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byte b = n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prstClr val="black"/>
                </a:solidFill>
              </a:rPr>
              <a:t>// 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타입이 </a:t>
            </a:r>
            <a:r>
              <a:rPr lang="en-US" altLang="ko-KR" sz="1400" dirty="0">
                <a:solidFill>
                  <a:prstClr val="black"/>
                </a:solidFill>
              </a:rPr>
              <a:t>byte</a:t>
            </a:r>
            <a:r>
              <a:rPr lang="ko-KR" altLang="en-US" sz="1400" dirty="0">
                <a:solidFill>
                  <a:prstClr val="black"/>
                </a:solidFill>
              </a:rPr>
              <a:t>로 </a:t>
            </a:r>
            <a:r>
              <a:rPr lang="ko-KR" altLang="en-US" sz="1400" dirty="0">
                <a:solidFill>
                  <a:prstClr val="black"/>
                </a:solidFill>
              </a:rPr>
              <a:t>자동 변환 안 됨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25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79157" y="2779454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" name="모서리가 둥근 사각형 설명선 25"/>
          <p:cNvSpPr/>
          <p:nvPr/>
        </p:nvSpPr>
        <p:spPr>
          <a:xfrm>
            <a:off x="2219737" y="3311406"/>
            <a:ext cx="1978527" cy="306467"/>
          </a:xfrm>
          <a:prstGeom prst="wedgeRoundRectCallout">
            <a:avLst>
              <a:gd name="adj1" fmla="val -52256"/>
              <a:gd name="adj2" fmla="val -1526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byte b = (</a:t>
            </a:r>
            <a:r>
              <a:rPr lang="en-US" altLang="ko-KR" sz="1200" b="1" dirty="0">
                <a:solidFill>
                  <a:srgbClr val="FF0000"/>
                </a:solidFill>
              </a:rPr>
              <a:t>byte</a:t>
            </a:r>
            <a:r>
              <a:rPr lang="en-US" altLang="ko-KR" sz="1200" dirty="0">
                <a:solidFill>
                  <a:prstClr val="black"/>
                </a:solidFill>
              </a:rPr>
              <a:t>)n</a:t>
            </a:r>
            <a:r>
              <a:rPr lang="en-US" altLang="ko-KR" sz="1200" dirty="0">
                <a:solidFill>
                  <a:prstClr val="black"/>
                </a:solidFill>
              </a:rPr>
              <a:t>; </a:t>
            </a:r>
            <a:r>
              <a:rPr lang="ko-KR" altLang="en-US" sz="1200" dirty="0">
                <a:solidFill>
                  <a:prstClr val="black"/>
                </a:solidFill>
              </a:rPr>
              <a:t>로 수정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08873" y="4385429"/>
            <a:ext cx="4001220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</a:rPr>
              <a:t>byte b = (</a:t>
            </a:r>
            <a:r>
              <a:rPr lang="en-US" altLang="ko-KR" sz="1600" b="1" dirty="0">
                <a:solidFill>
                  <a:srgbClr val="FF0000"/>
                </a:solidFill>
              </a:rPr>
              <a:t>byte</a:t>
            </a:r>
            <a:r>
              <a:rPr lang="en-US" altLang="ko-KR" sz="1600" dirty="0">
                <a:solidFill>
                  <a:prstClr val="black"/>
                </a:solidFill>
              </a:rPr>
              <a:t>)n; </a:t>
            </a:r>
            <a:r>
              <a:rPr lang="ko-KR" altLang="en-US" sz="1600" dirty="0">
                <a:solidFill>
                  <a:prstClr val="black"/>
                </a:solidFill>
              </a:rPr>
              <a:t>에 따른 손실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grpSp>
        <p:nvGrpSpPr>
          <p:cNvPr id="6" name="그룹 12"/>
          <p:cNvGrpSpPr/>
          <p:nvPr/>
        </p:nvGrpSpPr>
        <p:grpSpPr>
          <a:xfrm>
            <a:off x="1108873" y="4941169"/>
            <a:ext cx="4001220" cy="1296143"/>
            <a:chOff x="3801838" y="4437112"/>
            <a:chExt cx="4001220" cy="1296143"/>
          </a:xfrm>
        </p:grpSpPr>
        <p:grpSp>
          <p:nvGrpSpPr>
            <p:cNvPr id="7" name="그룹 9"/>
            <p:cNvGrpSpPr/>
            <p:nvPr/>
          </p:nvGrpSpPr>
          <p:grpSpPr>
            <a:xfrm>
              <a:off x="3801838" y="4505720"/>
              <a:ext cx="4001220" cy="1128484"/>
              <a:chOff x="3801838" y="4505720"/>
              <a:chExt cx="4001220" cy="1128484"/>
            </a:xfrm>
          </p:grpSpPr>
          <p:sp>
            <p:nvSpPr>
              <p:cNvPr id="28" name="TextBox 27"/>
              <p:cNvSpPr txBox="1"/>
              <p:nvPr/>
            </p:nvSpPr>
            <p:spPr>
              <a:xfrm>
                <a:off x="5009582" y="4525099"/>
                <a:ext cx="1337226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prstClr val="black"/>
                    </a:solidFill>
                  </a:rPr>
                  <a:t>0x0000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>012C</a:t>
                </a:r>
                <a:endParaRPr lang="ko-KR" altLang="en-US" sz="16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TextBox 28"/>
              <p:cNvSpPr txBox="1"/>
              <p:nvPr/>
            </p:nvSpPr>
            <p:spPr>
              <a:xfrm>
                <a:off x="4608779" y="4505720"/>
                <a:ext cx="30328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prstClr val="black"/>
                    </a:solidFill>
                  </a:rPr>
                  <a:t>n</a:t>
                </a: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TextBox 29"/>
              <p:cNvSpPr txBox="1"/>
              <p:nvPr/>
            </p:nvSpPr>
            <p:spPr>
              <a:xfrm>
                <a:off x="6423834" y="4555876"/>
                <a:ext cx="662361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prstClr val="white">
                        <a:lumMod val="50000"/>
                      </a:prstClr>
                    </a:solidFill>
                  </a:rPr>
                  <a:t>32</a:t>
                </a:r>
                <a:r>
                  <a:rPr lang="ko-KR" altLang="en-US" sz="1200" dirty="0">
                    <a:solidFill>
                      <a:prstClr val="white">
                        <a:lumMod val="50000"/>
                      </a:prstClr>
                    </a:solidFill>
                  </a:rPr>
                  <a:t>비트</a:t>
                </a:r>
                <a:endParaRPr lang="ko-KR" altLang="en-US" sz="1200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31" name="TextBox 30"/>
              <p:cNvSpPr txBox="1"/>
              <p:nvPr/>
            </p:nvSpPr>
            <p:spPr>
              <a:xfrm>
                <a:off x="5689575" y="5295650"/>
                <a:ext cx="644728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prstClr val="black"/>
                    </a:solidFill>
                  </a:rPr>
                  <a:t>0x</a:t>
                </a:r>
                <a:r>
                  <a:rPr lang="en-US" altLang="ko-KR" sz="1600" b="1" dirty="0">
                    <a:solidFill>
                      <a:prstClr val="black"/>
                    </a:solidFill>
                  </a:rPr>
                  <a:t>2C</a:t>
                </a:r>
                <a:endParaRPr lang="ko-KR" altLang="en-US" sz="1600" b="1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4603969" y="5274750"/>
                <a:ext cx="30809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600" dirty="0">
                    <a:solidFill>
                      <a:prstClr val="black"/>
                    </a:solidFill>
                  </a:rPr>
                  <a:t>b</a:t>
                </a:r>
                <a:endParaRPr lang="ko-KR" altLang="en-US" sz="1600" dirty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6423834" y="5326427"/>
                <a:ext cx="577402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ko-KR" sz="1200" dirty="0">
                    <a:solidFill>
                      <a:prstClr val="white">
                        <a:lumMod val="50000"/>
                      </a:prstClr>
                    </a:solidFill>
                  </a:rPr>
                  <a:t>8</a:t>
                </a:r>
                <a:r>
                  <a:rPr lang="ko-KR" altLang="en-US" sz="1200" dirty="0">
                    <a:solidFill>
                      <a:prstClr val="white">
                        <a:lumMod val="50000"/>
                      </a:prstClr>
                    </a:solidFill>
                  </a:rPr>
                  <a:t>비트</a:t>
                </a:r>
                <a:endParaRPr lang="ko-KR" altLang="en-US" sz="1200" dirty="0">
                  <a:solidFill>
                    <a:prstClr val="white">
                      <a:lumMod val="50000"/>
                    </a:prstClr>
                  </a:solidFill>
                </a:endParaRPr>
              </a:p>
            </p:txBody>
          </p:sp>
          <p:sp>
            <p:nvSpPr>
              <p:cNvPr id="34" name="아래쪽 화살표 33"/>
              <p:cNvSpPr/>
              <p:nvPr/>
            </p:nvSpPr>
            <p:spPr>
              <a:xfrm>
                <a:off x="5689575" y="4916204"/>
                <a:ext cx="542788" cy="360939"/>
              </a:xfrm>
              <a:prstGeom prst="downArrow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>
                  <a:solidFill>
                    <a:prstClr val="white"/>
                  </a:solidFill>
                </a:endParaRPr>
              </a:p>
            </p:txBody>
          </p:sp>
          <p:sp>
            <p:nvSpPr>
              <p:cNvPr id="5" name="직사각형 4"/>
              <p:cNvSpPr/>
              <p:nvPr/>
            </p:nvSpPr>
            <p:spPr>
              <a:xfrm>
                <a:off x="3801838" y="4536497"/>
                <a:ext cx="80182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solidFill>
                      <a:prstClr val="black"/>
                    </a:solidFill>
                  </a:rPr>
                  <a:t>정수 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300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  <p:sp>
            <p:nvSpPr>
              <p:cNvPr id="27" name="직사각형 26"/>
              <p:cNvSpPr/>
              <p:nvPr/>
            </p:nvSpPr>
            <p:spPr>
              <a:xfrm>
                <a:off x="7086195" y="5326427"/>
                <a:ext cx="716863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ko-KR" altLang="en-US" sz="1200" dirty="0">
                    <a:solidFill>
                      <a:prstClr val="black"/>
                    </a:solidFill>
                  </a:rPr>
                  <a:t>정수 </a:t>
                </a:r>
                <a:r>
                  <a:rPr lang="en-US" altLang="ko-KR" sz="1200" dirty="0">
                    <a:solidFill>
                      <a:srgbClr val="FF0000"/>
                    </a:solidFill>
                  </a:rPr>
                  <a:t>44</a:t>
                </a:r>
                <a:endParaRPr lang="ko-KR" altLang="en-US" sz="1200" dirty="0">
                  <a:solidFill>
                    <a:srgbClr val="FF0000"/>
                  </a:solidFill>
                </a:endParaRPr>
              </a:p>
            </p:txBody>
          </p:sp>
        </p:grpSp>
        <p:sp>
          <p:nvSpPr>
            <p:cNvPr id="12" name="모서리가 둥근 직사각형 11"/>
            <p:cNvSpPr/>
            <p:nvPr/>
          </p:nvSpPr>
          <p:spPr>
            <a:xfrm>
              <a:off x="3801838" y="4437112"/>
              <a:ext cx="4001220" cy="1296143"/>
            </a:xfrm>
            <a:prstGeom prst="roundRect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  <p:sp>
        <p:nvSpPr>
          <p:cNvPr id="15" name="직사각형 14"/>
          <p:cNvSpPr/>
          <p:nvPr/>
        </p:nvSpPr>
        <p:spPr>
          <a:xfrm>
            <a:off x="5508104" y="4385335"/>
            <a:ext cx="3240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double d = 1.9;</a:t>
            </a:r>
          </a:p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n = (</a:t>
            </a:r>
            <a:r>
              <a:rPr lang="en-US" altLang="ko-KR" sz="1400" b="1" dirty="0" err="1">
                <a:solidFill>
                  <a:srgbClr val="FF0000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)d; </a:t>
            </a:r>
            <a:r>
              <a:rPr lang="en-US" altLang="ko-KR" sz="1400" dirty="0">
                <a:solidFill>
                  <a:prstClr val="black"/>
                </a:solidFill>
              </a:rPr>
              <a:t> // n = 1</a:t>
            </a:r>
          </a:p>
        </p:txBody>
      </p:sp>
      <p:sp>
        <p:nvSpPr>
          <p:cNvPr id="35" name="모서리가 둥근 사각형 설명선 34"/>
          <p:cNvSpPr/>
          <p:nvPr/>
        </p:nvSpPr>
        <p:spPr>
          <a:xfrm>
            <a:off x="6444208" y="5442406"/>
            <a:ext cx="1676234" cy="510778"/>
          </a:xfrm>
          <a:prstGeom prst="wedgeRoundRectCallout">
            <a:avLst>
              <a:gd name="adj1" fmla="val -52256"/>
              <a:gd name="adj2" fmla="val -15267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강제 타입 변환으로 </a:t>
            </a:r>
            <a:endParaRPr lang="en-US" altLang="ko-KR" sz="1200" dirty="0">
              <a:solidFill>
                <a:prstClr val="black"/>
              </a:solidFill>
            </a:endParaRPr>
          </a:p>
          <a:p>
            <a:r>
              <a:rPr lang="ko-KR" altLang="en-US" sz="1200" dirty="0" err="1">
                <a:solidFill>
                  <a:prstClr val="black"/>
                </a:solidFill>
              </a:rPr>
              <a:t>소숫점</a:t>
            </a:r>
            <a:r>
              <a:rPr lang="ko-KR" altLang="en-US" sz="1200" dirty="0">
                <a:solidFill>
                  <a:prstClr val="black"/>
                </a:solidFill>
              </a:rPr>
              <a:t> 이하 </a:t>
            </a:r>
            <a:r>
              <a:rPr lang="en-US" altLang="ko-KR" sz="1200" dirty="0">
                <a:solidFill>
                  <a:prstClr val="black"/>
                </a:solidFill>
              </a:rPr>
              <a:t>0.9 </a:t>
            </a:r>
            <a:r>
              <a:rPr lang="ko-KR" altLang="en-US" sz="1200" dirty="0">
                <a:solidFill>
                  <a:prstClr val="black"/>
                </a:solidFill>
              </a:rPr>
              <a:t>손실</a:t>
            </a:r>
          </a:p>
        </p:txBody>
      </p:sp>
    </p:spTree>
    <p:extLst>
      <p:ext uri="{BB962C8B-B14F-4D97-AF65-F5344CB8AC3E}">
        <p14:creationId xmlns:p14="http://schemas.microsoft.com/office/powerpoint/2010/main" xmlns="" val="1965482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2-3 : </a:t>
            </a:r>
            <a:r>
              <a:rPr lang="ko-KR" altLang="en-US" dirty="0" smtClean="0"/>
              <a:t>타입 변환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27323" y="1327651"/>
            <a:ext cx="593784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자동 타입 변환과 강제 타입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변환이 들어 있는 코드이다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</a:t>
            </a:r>
          </a:p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실행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결과는 무엇인가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?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2192665"/>
            <a:ext cx="5904656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public class </a:t>
            </a:r>
            <a:r>
              <a:rPr lang="en-US" altLang="ko-KR" sz="1400" dirty="0" err="1">
                <a:solidFill>
                  <a:prstClr val="black"/>
                </a:solidFill>
              </a:rPr>
              <a:t>TypeConversion</a:t>
            </a:r>
            <a:r>
              <a:rPr lang="en-US" altLang="ko-KR" sz="14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public </a:t>
            </a:r>
            <a:r>
              <a:rPr lang="en-US" altLang="ko-KR" sz="14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400" dirty="0" err="1">
                <a:solidFill>
                  <a:prstClr val="black"/>
                </a:solidFill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byte </a:t>
            </a:r>
            <a:r>
              <a:rPr lang="en-US" altLang="ko-KR" sz="1400" dirty="0">
                <a:solidFill>
                  <a:prstClr val="black"/>
                </a:solidFill>
              </a:rPr>
              <a:t>b = 127;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 = 100;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b+i</a:t>
            </a:r>
            <a:r>
              <a:rPr lang="en-US" altLang="ko-KR" sz="1400" dirty="0">
                <a:solidFill>
                  <a:prstClr val="black"/>
                </a:solidFill>
              </a:rPr>
              <a:t>); </a:t>
            </a:r>
            <a:r>
              <a:rPr lang="en-US" altLang="ko-KR" sz="1400" dirty="0">
                <a:solidFill>
                  <a:prstClr val="black"/>
                </a:solidFill>
              </a:rPr>
              <a:t>						// </a:t>
            </a:r>
            <a:r>
              <a:rPr lang="en-US" altLang="ko-KR" sz="1400" dirty="0">
                <a:solidFill>
                  <a:prstClr val="black"/>
                </a:solidFill>
              </a:rPr>
              <a:t>b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타입으로 자동 변환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(10/4</a:t>
            </a:r>
            <a:r>
              <a:rPr lang="en-US" altLang="ko-KR" sz="14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(10.0/4</a:t>
            </a:r>
            <a:r>
              <a:rPr lang="en-US" altLang="ko-KR" sz="1400" dirty="0">
                <a:solidFill>
                  <a:prstClr val="black"/>
                </a:solidFill>
              </a:rPr>
              <a:t>); </a:t>
            </a:r>
            <a:r>
              <a:rPr lang="en-US" altLang="ko-KR" sz="1400" dirty="0">
                <a:solidFill>
                  <a:prstClr val="black"/>
                </a:solidFill>
              </a:rPr>
              <a:t>				// </a:t>
            </a:r>
            <a:r>
              <a:rPr lang="en-US" altLang="ko-KR" sz="1400" dirty="0">
                <a:solidFill>
                  <a:prstClr val="black"/>
                </a:solidFill>
              </a:rPr>
              <a:t>4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4.0</a:t>
            </a:r>
            <a:r>
              <a:rPr lang="ko-KR" altLang="en-US" sz="1400" dirty="0">
                <a:solidFill>
                  <a:prstClr val="black"/>
                </a:solidFill>
              </a:rPr>
              <a:t>으로 자동 변환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((</a:t>
            </a:r>
            <a:r>
              <a:rPr lang="en-US" altLang="ko-KR" sz="1400" b="1" dirty="0">
                <a:solidFill>
                  <a:prstClr val="black"/>
                </a:solidFill>
              </a:rPr>
              <a:t>char</a:t>
            </a:r>
            <a:r>
              <a:rPr lang="en-US" altLang="ko-KR" sz="1400" dirty="0">
                <a:solidFill>
                  <a:prstClr val="black"/>
                </a:solidFill>
              </a:rPr>
              <a:t>)0x12340041);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((</a:t>
            </a:r>
            <a:r>
              <a:rPr lang="en-US" altLang="ko-KR" sz="1400" b="1" dirty="0">
                <a:solidFill>
                  <a:prstClr val="black"/>
                </a:solidFill>
              </a:rPr>
              <a:t>byte</a:t>
            </a:r>
            <a:r>
              <a:rPr lang="en-US" altLang="ko-KR" sz="1400" dirty="0">
                <a:solidFill>
                  <a:prstClr val="black"/>
                </a:solidFill>
              </a:rPr>
              <a:t>)(</a:t>
            </a:r>
            <a:r>
              <a:rPr lang="en-US" altLang="ko-KR" sz="1400" dirty="0" err="1">
                <a:solidFill>
                  <a:prstClr val="black"/>
                </a:solidFill>
              </a:rPr>
              <a:t>b+i</a:t>
            </a:r>
            <a:r>
              <a:rPr lang="en-US" altLang="ko-KR" sz="1400" dirty="0">
                <a:solidFill>
                  <a:prstClr val="black"/>
                </a:solidFill>
              </a:rPr>
              <a:t>));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((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)2.9 + 1.8);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((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)(2.9 + 1.8));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((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)2.9 + (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)1.8);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6876256" y="3700770"/>
            <a:ext cx="654551" cy="181588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227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2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2.5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A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-29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3.8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4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3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82358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키 입력과 </a:t>
            </a:r>
            <a:r>
              <a:rPr lang="en-US" altLang="ko-KR" dirty="0" smtClean="0"/>
              <a:t>System.in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256584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System.in</a:t>
            </a:r>
          </a:p>
          <a:p>
            <a:pPr lvl="1"/>
            <a:r>
              <a:rPr lang="ko-KR" altLang="en-US" dirty="0" smtClean="0"/>
              <a:t>키보드와 연결된 자바의 표준 입력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입력되는 키를 바이트</a:t>
            </a:r>
            <a:r>
              <a:rPr lang="en-US" altLang="ko-KR" dirty="0" smtClean="0"/>
              <a:t>(</a:t>
            </a:r>
            <a:r>
              <a:rPr lang="ko-KR" altLang="en-US" dirty="0" smtClean="0"/>
              <a:t>문자 아님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</a:t>
            </a:r>
            <a:r>
              <a:rPr lang="ko-KR" altLang="en-US" dirty="0" err="1" smtClean="0"/>
              <a:t>리턴하는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저수준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스트림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System.in</a:t>
            </a:r>
            <a:r>
              <a:rPr lang="ko-KR" altLang="en-US" dirty="0" smtClean="0"/>
              <a:t>을 직접 사용하면 바이트를 문자나 숫자로 변환하는 많은 어려움 있음</a:t>
            </a:r>
            <a:endParaRPr lang="en-US" altLang="ko-KR" dirty="0" smtClean="0"/>
          </a:p>
          <a:p>
            <a:pPr marL="365760" lvl="1" indent="0">
              <a:buNone/>
            </a:pP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4086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2-1 : Hello, </a:t>
            </a:r>
            <a:r>
              <a:rPr lang="ko-KR" altLang="en-US" sz="2400" dirty="0" smtClean="0"/>
              <a:t>자바 프로그램의 기본 구조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1475655" y="1405800"/>
            <a:ext cx="5400601" cy="475950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noAutofit/>
          </a:bodyPr>
          <a:lstStyle/>
          <a:p>
            <a:pPr defTabSz="180000"/>
            <a:r>
              <a:rPr lang="en-US" altLang="ko-KR" sz="1400" dirty="0">
                <a:solidFill>
                  <a:srgbClr val="0070C0"/>
                </a:solidFill>
              </a:rPr>
              <a:t>/* </a:t>
            </a:r>
          </a:p>
          <a:p>
            <a:pPr defTabSz="180000"/>
            <a:r>
              <a:rPr lang="en-US" altLang="ko-KR" sz="1400" dirty="0">
                <a:solidFill>
                  <a:srgbClr val="0070C0"/>
                </a:solidFill>
              </a:rPr>
              <a:t>*	</a:t>
            </a:r>
            <a:r>
              <a:rPr lang="ko-KR" altLang="en-US" sz="1400" dirty="0">
                <a:solidFill>
                  <a:srgbClr val="0070C0"/>
                </a:solidFill>
              </a:rPr>
              <a:t>소스 파일 </a:t>
            </a:r>
            <a:r>
              <a:rPr lang="en-US" altLang="ko-KR" sz="1400" dirty="0">
                <a:solidFill>
                  <a:srgbClr val="0070C0"/>
                </a:solidFill>
              </a:rPr>
              <a:t>: Hello.java</a:t>
            </a:r>
          </a:p>
          <a:p>
            <a:pPr defTabSz="180000"/>
            <a:r>
              <a:rPr lang="ko-KR" altLang="en-US" sz="1400" dirty="0">
                <a:solidFill>
                  <a:srgbClr val="0070C0"/>
                </a:solidFill>
              </a:rPr>
              <a:t>*</a:t>
            </a:r>
            <a:r>
              <a:rPr lang="en-US" altLang="ko-KR" sz="1400" dirty="0">
                <a:solidFill>
                  <a:srgbClr val="0070C0"/>
                </a:solidFill>
              </a:rPr>
              <a:t>/</a:t>
            </a:r>
          </a:p>
          <a:p>
            <a:pPr defTabSz="180000"/>
            <a:r>
              <a:rPr lang="en-US" altLang="ko-KR" sz="1400" b="1" dirty="0">
                <a:solidFill>
                  <a:prstClr val="black"/>
                </a:solidFill>
              </a:rPr>
              <a:t>public class Hello </a:t>
            </a:r>
            <a:r>
              <a:rPr lang="en-US" altLang="ko-KR" sz="1400" dirty="0">
                <a:solidFill>
                  <a:prstClr val="black"/>
                </a:solidFill>
              </a:rPr>
              <a:t>{ 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b="1" dirty="0">
                <a:solidFill>
                  <a:prstClr val="black"/>
                </a:solidFill>
              </a:rPr>
              <a:t>public static 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b="1" dirty="0">
                <a:solidFill>
                  <a:prstClr val="black"/>
                </a:solidFill>
              </a:rPr>
              <a:t> sum(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b="1" dirty="0">
                <a:solidFill>
                  <a:prstClr val="black"/>
                </a:solidFill>
              </a:rPr>
              <a:t> n, 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b="1" dirty="0">
                <a:solidFill>
                  <a:prstClr val="black"/>
                </a:solidFill>
              </a:rPr>
              <a:t> m) </a:t>
            </a:r>
            <a:r>
              <a:rPr lang="en-US" altLang="ko-KR" sz="1400" dirty="0">
                <a:solidFill>
                  <a:prstClr val="black"/>
                </a:solidFill>
              </a:rPr>
              <a:t>{ 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return n + m;</a:t>
            </a:r>
            <a:endParaRPr lang="ko-KR" altLang="en-US" sz="1400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>
                <a:solidFill>
                  <a:srgbClr val="0070C0"/>
                </a:solidFill>
              </a:rPr>
              <a:t>// main() </a:t>
            </a:r>
            <a:r>
              <a:rPr lang="ko-KR" altLang="en-US" sz="1400" dirty="0" err="1">
                <a:solidFill>
                  <a:srgbClr val="0070C0"/>
                </a:solidFill>
              </a:rPr>
              <a:t>메소드에서</a:t>
            </a:r>
            <a:r>
              <a:rPr lang="ko-KR" altLang="en-US" sz="1400" dirty="0">
                <a:solidFill>
                  <a:srgbClr val="0070C0"/>
                </a:solidFill>
              </a:rPr>
              <a:t> 실행 시작</a:t>
            </a:r>
            <a:endParaRPr lang="en-US" altLang="ko-KR" sz="1400" dirty="0">
              <a:solidFill>
                <a:srgbClr val="0070C0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b="1" dirty="0">
                <a:solidFill>
                  <a:prstClr val="black"/>
                </a:solidFill>
              </a:rPr>
              <a:t>public static void main(String[] </a:t>
            </a:r>
            <a:r>
              <a:rPr lang="en-US" altLang="ko-KR" sz="1400" b="1" dirty="0" err="1">
                <a:solidFill>
                  <a:prstClr val="black"/>
                </a:solidFill>
              </a:rPr>
              <a:t>args</a:t>
            </a:r>
            <a:r>
              <a:rPr lang="en-US" altLang="ko-KR" sz="1400" b="1" dirty="0">
                <a:solidFill>
                  <a:prstClr val="black"/>
                </a:solidFill>
              </a:rPr>
              <a:t>) </a:t>
            </a:r>
            <a:r>
              <a:rPr lang="en-US" altLang="ko-KR" sz="1400" dirty="0">
                <a:solidFill>
                  <a:prstClr val="black"/>
                </a:solidFill>
              </a:rPr>
              <a:t>{ 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i = 20;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s;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char a;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s = sum(i, 10); </a:t>
            </a:r>
            <a:r>
              <a:rPr lang="en-US" altLang="ko-KR" sz="1400" dirty="0">
                <a:solidFill>
                  <a:srgbClr val="0070C0"/>
                </a:solidFill>
              </a:rPr>
              <a:t>// sum() </a:t>
            </a:r>
            <a:r>
              <a:rPr lang="ko-KR" altLang="en-US" sz="1400" dirty="0" err="1">
                <a:solidFill>
                  <a:srgbClr val="0070C0"/>
                </a:solidFill>
              </a:rPr>
              <a:t>메소드</a:t>
            </a:r>
            <a:r>
              <a:rPr lang="ko-KR" altLang="en-US" sz="1400" dirty="0">
                <a:solidFill>
                  <a:srgbClr val="0070C0"/>
                </a:solidFill>
              </a:rPr>
              <a:t> 호출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a = '?';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(a); </a:t>
            </a:r>
            <a:r>
              <a:rPr lang="en-US" altLang="ko-KR" sz="1400" dirty="0">
                <a:solidFill>
                  <a:srgbClr val="0070C0"/>
                </a:solidFill>
              </a:rPr>
              <a:t>// </a:t>
            </a:r>
            <a:r>
              <a:rPr lang="ko-KR" altLang="en-US" sz="1400" dirty="0">
                <a:solidFill>
                  <a:srgbClr val="0070C0"/>
                </a:solidFill>
              </a:rPr>
              <a:t>문자 </a:t>
            </a:r>
            <a:r>
              <a:rPr lang="en-US" altLang="ko-KR" sz="1400" dirty="0">
                <a:solidFill>
                  <a:srgbClr val="0070C0"/>
                </a:solidFill>
              </a:rPr>
              <a:t>'?' </a:t>
            </a:r>
            <a:r>
              <a:rPr lang="ko-KR" altLang="en-US" sz="1400" dirty="0">
                <a:solidFill>
                  <a:srgbClr val="0070C0"/>
                </a:solidFill>
              </a:rPr>
              <a:t>화면 출력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("Hello"); </a:t>
            </a:r>
            <a:r>
              <a:rPr lang="en-US" altLang="ko-KR" sz="1400" dirty="0">
                <a:solidFill>
                  <a:srgbClr val="0070C0"/>
                </a:solidFill>
              </a:rPr>
              <a:t>// "Hello" </a:t>
            </a:r>
            <a:r>
              <a:rPr lang="ko-KR" altLang="en-US" sz="1400" dirty="0">
                <a:solidFill>
                  <a:srgbClr val="0070C0"/>
                </a:solidFill>
              </a:rPr>
              <a:t>문자열 화면 출력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(s); </a:t>
            </a:r>
            <a:r>
              <a:rPr lang="en-US" altLang="ko-KR" sz="1400" dirty="0">
                <a:solidFill>
                  <a:srgbClr val="0070C0"/>
                </a:solidFill>
              </a:rPr>
              <a:t>// </a:t>
            </a:r>
            <a:r>
              <a:rPr lang="ko-KR" altLang="en-US" sz="1400" dirty="0">
                <a:solidFill>
                  <a:srgbClr val="0070C0"/>
                </a:solidFill>
              </a:rPr>
              <a:t>정수 </a:t>
            </a:r>
            <a:r>
              <a:rPr lang="en-US" altLang="ko-KR" sz="1400" dirty="0">
                <a:solidFill>
                  <a:srgbClr val="0070C0"/>
                </a:solidFill>
              </a:rPr>
              <a:t>s </a:t>
            </a:r>
            <a:r>
              <a:rPr lang="ko-KR" altLang="en-US" sz="1400" dirty="0">
                <a:solidFill>
                  <a:srgbClr val="0070C0"/>
                </a:solidFill>
              </a:rPr>
              <a:t>값 화면 출력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5135260" y="2730406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6920612" y="4806151"/>
            <a:ext cx="80021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err="1">
                <a:solidFill>
                  <a:srgbClr val="C00000"/>
                </a:solidFill>
              </a:rPr>
              <a:t>메소드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323528" y="4163994"/>
            <a:ext cx="87235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C00000"/>
                </a:solidFill>
              </a:rPr>
              <a:t>클래스 </a:t>
            </a:r>
            <a:endParaRPr lang="ko-KR" altLang="en-US" sz="1600" dirty="0">
              <a:solidFill>
                <a:srgbClr val="C00000"/>
              </a:solidFill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7071940" y="1405800"/>
            <a:ext cx="107118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?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Hello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30</a:t>
            </a:r>
          </a:p>
        </p:txBody>
      </p:sp>
      <p:sp>
        <p:nvSpPr>
          <p:cNvPr id="4" name="오른쪽 중괄호 3"/>
          <p:cNvSpPr/>
          <p:nvPr/>
        </p:nvSpPr>
        <p:spPr>
          <a:xfrm>
            <a:off x="4880799" y="2611651"/>
            <a:ext cx="288033" cy="576064"/>
          </a:xfrm>
          <a:prstGeom prst="rightBrace">
            <a:avLst>
              <a:gd name="adj1" fmla="val 23099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8" name="오른쪽 중괄호 17"/>
          <p:cNvSpPr/>
          <p:nvPr/>
        </p:nvSpPr>
        <p:spPr>
          <a:xfrm>
            <a:off x="6516215" y="3785552"/>
            <a:ext cx="360041" cy="237975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9" name="오른쪽 중괄호 18"/>
          <p:cNvSpPr/>
          <p:nvPr/>
        </p:nvSpPr>
        <p:spPr>
          <a:xfrm rot="10800000">
            <a:off x="1031435" y="2276872"/>
            <a:ext cx="444220" cy="3888432"/>
          </a:xfrm>
          <a:prstGeom prst="rightBrace">
            <a:avLst>
              <a:gd name="adj1" fmla="val 8216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628434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Scanner </a:t>
            </a:r>
            <a:r>
              <a:rPr lang="ko-KR" altLang="en-US" dirty="0" smtClean="0"/>
              <a:t>객체 생성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Scanner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읽은 </a:t>
            </a:r>
            <a:r>
              <a:rPr lang="ko-KR" altLang="en-US" dirty="0"/>
              <a:t>바이트를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불린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등 다양한 타입으로 변환하여 리턴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java.util.Scanner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2"/>
            <a:r>
              <a:rPr lang="ko-KR" altLang="en-US" dirty="0" smtClean="0"/>
              <a:t>키보드에 연결된 </a:t>
            </a:r>
            <a:r>
              <a:rPr lang="en-US" altLang="ko-KR" dirty="0" smtClean="0"/>
              <a:t>System.in</a:t>
            </a:r>
            <a:r>
              <a:rPr lang="ko-KR" altLang="en-US" dirty="0" smtClean="0"/>
              <a:t>에게 키를 읽게 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원하는 타입으로 변환하여 리턴</a:t>
            </a:r>
            <a:endParaRPr lang="en-US" altLang="ko-KR" dirty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43763" y="3356992"/>
            <a:ext cx="6048672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</a:rPr>
              <a:t>import </a:t>
            </a:r>
            <a:r>
              <a:rPr lang="en-US" altLang="ko-KR" sz="1600" dirty="0" err="1">
                <a:solidFill>
                  <a:prstClr val="black"/>
                </a:solidFill>
              </a:rPr>
              <a:t>java.util.Scanner</a:t>
            </a:r>
            <a:r>
              <a:rPr lang="en-US" altLang="ko-KR" sz="1600" dirty="0">
                <a:solidFill>
                  <a:prstClr val="black"/>
                </a:solidFill>
              </a:rPr>
              <a:t>; // </a:t>
            </a:r>
            <a:r>
              <a:rPr lang="ko-KR" altLang="en-US" sz="1600" dirty="0" err="1">
                <a:solidFill>
                  <a:prstClr val="black"/>
                </a:solidFill>
              </a:rPr>
              <a:t>임포트</a:t>
            </a:r>
            <a:r>
              <a:rPr lang="ko-KR" altLang="en-US" sz="1600" dirty="0">
                <a:solidFill>
                  <a:prstClr val="black"/>
                </a:solidFill>
              </a:rPr>
              <a:t> 문 필요</a:t>
            </a:r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...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Scanner a = </a:t>
            </a:r>
            <a:r>
              <a:rPr lang="en-US" altLang="ko-KR" sz="1600" b="1" dirty="0">
                <a:solidFill>
                  <a:prstClr val="black"/>
                </a:solidFill>
              </a:rPr>
              <a:t>new Scanner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dirty="0">
                <a:solidFill>
                  <a:srgbClr val="FF0000"/>
                </a:solidFill>
              </a:rPr>
              <a:t>System.in</a:t>
            </a:r>
            <a:r>
              <a:rPr lang="en-US" altLang="ko-KR" sz="1600" dirty="0">
                <a:solidFill>
                  <a:prstClr val="black"/>
                </a:solidFill>
              </a:rPr>
              <a:t>); // Scanner </a:t>
            </a:r>
            <a:r>
              <a:rPr lang="ko-KR" altLang="en-US" sz="1600" dirty="0">
                <a:solidFill>
                  <a:prstClr val="black"/>
                </a:solidFill>
              </a:rPr>
              <a:t>객체 생성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64259" y="5197541"/>
            <a:ext cx="8439001" cy="944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70869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Scanner</a:t>
            </a:r>
            <a:r>
              <a:rPr lang="ko-KR" altLang="en-US" dirty="0"/>
              <a:t>를 이용한 키 입력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/>
              <a:t>Scanner</a:t>
            </a:r>
            <a:r>
              <a:rPr lang="ko-KR" altLang="en-US" dirty="0"/>
              <a:t>에서 키 입력 받기</a:t>
            </a:r>
            <a:endParaRPr lang="en-US" altLang="ko-KR" dirty="0"/>
          </a:p>
          <a:p>
            <a:pPr lvl="2"/>
            <a:r>
              <a:rPr lang="en-US" altLang="ko-KR" dirty="0"/>
              <a:t>Scanner</a:t>
            </a:r>
            <a:r>
              <a:rPr lang="ko-KR" altLang="en-US" dirty="0"/>
              <a:t>는 입력되는 키 값을 공백으로 구분되는 </a:t>
            </a:r>
            <a:r>
              <a:rPr lang="ko-KR" altLang="en-US" dirty="0" smtClean="0"/>
              <a:t>토큰 </a:t>
            </a:r>
            <a:r>
              <a:rPr lang="ko-KR" altLang="en-US" dirty="0"/>
              <a:t>단위로 읽음</a:t>
            </a:r>
            <a:endParaRPr lang="en-US" altLang="ko-KR" dirty="0"/>
          </a:p>
          <a:p>
            <a:pPr lvl="2"/>
            <a:r>
              <a:rPr lang="ko-KR" altLang="en-US" dirty="0"/>
              <a:t>공백 문자 </a:t>
            </a:r>
            <a:r>
              <a:rPr lang="en-US" altLang="ko-KR" dirty="0"/>
              <a:t>:‘</a:t>
            </a:r>
            <a:r>
              <a:rPr lang="en-US" altLang="ko-KR" sz="1400" dirty="0"/>
              <a:t>\t</a:t>
            </a:r>
            <a:r>
              <a:rPr lang="en-US" altLang="ko-KR" dirty="0"/>
              <a:t>’,‘ </a:t>
            </a:r>
            <a:r>
              <a:rPr lang="en-US" altLang="ko-KR" sz="1400" dirty="0"/>
              <a:t>\f</a:t>
            </a:r>
            <a:r>
              <a:rPr lang="en-US" altLang="ko-KR" dirty="0"/>
              <a:t>’,‘ </a:t>
            </a:r>
            <a:r>
              <a:rPr lang="en-US" altLang="ko-KR" sz="1400" dirty="0"/>
              <a:t>\r</a:t>
            </a:r>
            <a:r>
              <a:rPr lang="ko-KR" altLang="en-US" dirty="0"/>
              <a:t>’</a:t>
            </a:r>
            <a:r>
              <a:rPr lang="en-US" altLang="ko-KR" dirty="0"/>
              <a:t>,‘ ’,‘ </a:t>
            </a:r>
            <a:r>
              <a:rPr lang="en-US" altLang="ko-KR" sz="1400" dirty="0"/>
              <a:t>\n</a:t>
            </a:r>
            <a:r>
              <a:rPr lang="ko-KR" altLang="en-US" dirty="0" smtClean="0"/>
              <a:t>’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개발자가 원하는 타입 값으로 쉽게 읽을 수 있음</a:t>
            </a:r>
            <a:endParaRPr lang="en-US" altLang="ko-KR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050" y="3361447"/>
            <a:ext cx="4702667" cy="3019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4733717" y="4005064"/>
            <a:ext cx="4271511" cy="1600438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Scanner </a:t>
            </a:r>
            <a:r>
              <a:rPr lang="en-US" altLang="ko-KR" sz="1400" dirty="0" err="1">
                <a:solidFill>
                  <a:prstClr val="black"/>
                </a:solidFill>
              </a:rPr>
              <a:t>scanner</a:t>
            </a:r>
            <a:r>
              <a:rPr lang="en-US" altLang="ko-KR" sz="1400" dirty="0">
                <a:solidFill>
                  <a:prstClr val="black"/>
                </a:solidFill>
              </a:rPr>
              <a:t> = new Scanner(System.in</a:t>
            </a:r>
            <a:r>
              <a:rPr lang="en-US" altLang="ko-KR" sz="1400" dirty="0">
                <a:solidFill>
                  <a:prstClr val="black"/>
                </a:solidFill>
              </a:rPr>
              <a:t>);</a:t>
            </a:r>
          </a:p>
          <a:p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String name = </a:t>
            </a:r>
            <a:r>
              <a:rPr lang="en-US" altLang="ko-KR" sz="1400" b="1" dirty="0" err="1">
                <a:solidFill>
                  <a:prstClr val="black"/>
                </a:solidFill>
              </a:rPr>
              <a:t>scanner.next</a:t>
            </a:r>
            <a:r>
              <a:rPr lang="en-US" altLang="ko-KR" sz="1400" b="1" dirty="0">
                <a:solidFill>
                  <a:prstClr val="black"/>
                </a:solidFill>
              </a:rPr>
              <a:t>()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"Kim"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String city = </a:t>
            </a:r>
            <a:r>
              <a:rPr lang="en-US" altLang="ko-KR" sz="1400" b="1" dirty="0" err="1">
                <a:solidFill>
                  <a:prstClr val="black"/>
                </a:solidFill>
              </a:rPr>
              <a:t>scanner.next</a:t>
            </a:r>
            <a:r>
              <a:rPr lang="en-US" altLang="ko-KR" sz="1400" b="1" dirty="0">
                <a:solidFill>
                  <a:prstClr val="black"/>
                </a:solidFill>
              </a:rPr>
              <a:t>()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"Seoul"</a:t>
            </a:r>
          </a:p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age = </a:t>
            </a:r>
            <a:r>
              <a:rPr lang="en-US" altLang="ko-KR" sz="1400" b="1" dirty="0" err="1">
                <a:solidFill>
                  <a:prstClr val="black"/>
                </a:solidFill>
              </a:rPr>
              <a:t>scanner.nextInt</a:t>
            </a:r>
            <a:r>
              <a:rPr lang="en-US" altLang="ko-KR" sz="1400" b="1" dirty="0">
                <a:solidFill>
                  <a:prstClr val="black"/>
                </a:solidFill>
              </a:rPr>
              <a:t>()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20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double weight = </a:t>
            </a:r>
            <a:r>
              <a:rPr lang="en-US" altLang="ko-KR" sz="1400" b="1" dirty="0" err="1">
                <a:solidFill>
                  <a:prstClr val="black"/>
                </a:solidFill>
              </a:rPr>
              <a:t>scanner.nextDouble</a:t>
            </a:r>
            <a:r>
              <a:rPr lang="en-US" altLang="ko-KR" sz="1400" b="1" dirty="0">
                <a:solidFill>
                  <a:prstClr val="black"/>
                </a:solidFill>
              </a:rPr>
              <a:t>()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65.1</a:t>
            </a:r>
          </a:p>
          <a:p>
            <a:r>
              <a:rPr lang="en-US" altLang="ko-KR" sz="1400" dirty="0" err="1">
                <a:solidFill>
                  <a:prstClr val="black"/>
                </a:solidFill>
              </a:rPr>
              <a:t>boolean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single = </a:t>
            </a:r>
            <a:r>
              <a:rPr lang="en-US" altLang="ko-KR" sz="1400" b="1" dirty="0" err="1">
                <a:solidFill>
                  <a:prstClr val="black"/>
                </a:solidFill>
              </a:rPr>
              <a:t>scanner.nextBoolean</a:t>
            </a:r>
            <a:r>
              <a:rPr lang="en-US" altLang="ko-KR" sz="1400" b="1" dirty="0">
                <a:solidFill>
                  <a:prstClr val="black"/>
                </a:solidFill>
              </a:rPr>
              <a:t>()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srgbClr val="00B050"/>
                </a:solidFill>
              </a:rPr>
              <a:t>// true</a:t>
            </a:r>
            <a:endParaRPr lang="ko-KR" altLang="en-US" sz="1400" dirty="0">
              <a:solidFill>
                <a:srgbClr val="00B05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635825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Scanner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cxnSp>
        <p:nvCxnSpPr>
          <p:cNvPr id="7" name="직선 연결선 6"/>
          <p:cNvCxnSpPr/>
          <p:nvPr/>
        </p:nvCxnSpPr>
        <p:spPr>
          <a:xfrm>
            <a:off x="3131840" y="4581128"/>
            <a:ext cx="4032448" cy="0"/>
          </a:xfrm>
          <a:prstGeom prst="line">
            <a:avLst/>
          </a:prstGeom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9592" y="1556792"/>
            <a:ext cx="6669385" cy="40210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515073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2-4 : Scanner</a:t>
            </a:r>
            <a:r>
              <a:rPr lang="ko-KR" altLang="en-US" dirty="0"/>
              <a:t>를 이용한 키 입력 연습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2339752" y="1179909"/>
            <a:ext cx="662473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>
                <a:solidFill>
                  <a:prstClr val="black"/>
                </a:solidFill>
              </a:rPr>
              <a:t>import </a:t>
            </a:r>
            <a:r>
              <a:rPr lang="en-US" altLang="ko-KR" sz="1200" b="1" dirty="0" err="1">
                <a:solidFill>
                  <a:prstClr val="black"/>
                </a:solidFill>
              </a:rPr>
              <a:t>java.util.Scanner</a:t>
            </a:r>
            <a:r>
              <a:rPr lang="en-US" altLang="ko-KR" sz="1200" b="1" dirty="0">
                <a:solidFill>
                  <a:prstClr val="black"/>
                </a:solidFill>
              </a:rPr>
              <a:t>;</a:t>
            </a:r>
          </a:p>
          <a:p>
            <a:pPr defTabSz="180000"/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public </a:t>
            </a:r>
            <a:r>
              <a:rPr lang="en-US" altLang="ko-KR" sz="1200" dirty="0">
                <a:solidFill>
                  <a:prstClr val="black"/>
                </a:solidFill>
              </a:rPr>
              <a:t>class </a:t>
            </a:r>
            <a:r>
              <a:rPr lang="en-US" altLang="ko-KR" sz="1200" dirty="0" err="1">
                <a:solidFill>
                  <a:prstClr val="black"/>
                </a:solidFill>
              </a:rPr>
              <a:t>ScannerEx</a:t>
            </a:r>
            <a:r>
              <a:rPr lang="en-US" altLang="ko-KR" sz="12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public </a:t>
            </a:r>
            <a:r>
              <a:rPr lang="en-US" altLang="ko-KR" sz="1200" dirty="0">
                <a:solidFill>
                  <a:prstClr val="black"/>
                </a:solidFill>
              </a:rPr>
              <a:t>static void main(String </a:t>
            </a:r>
            <a:r>
              <a:rPr lang="en-US" altLang="ko-KR" sz="1200" dirty="0" err="1">
                <a:solidFill>
                  <a:prstClr val="black"/>
                </a:solidFill>
              </a:rPr>
              <a:t>args</a:t>
            </a:r>
            <a:r>
              <a:rPr lang="en-US" altLang="ko-KR" sz="1200" dirty="0">
                <a:solidFill>
                  <a:prstClr val="black"/>
                </a:solidFill>
              </a:rPr>
              <a:t>[]) {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도시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나이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체중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독신 여부를 빈칸으로 분리하여 입력하세요</a:t>
            </a:r>
            <a:r>
              <a:rPr lang="en-US" altLang="ko-KR" sz="1200" dirty="0">
                <a:solidFill>
                  <a:prstClr val="black"/>
                </a:solidFill>
              </a:rPr>
              <a:t>");</a:t>
            </a:r>
          </a:p>
          <a:p>
            <a:pPr defTabSz="180000"/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b="1" dirty="0">
                <a:solidFill>
                  <a:prstClr val="black"/>
                </a:solidFill>
              </a:rPr>
              <a:t>Scanner </a:t>
            </a:r>
            <a:r>
              <a:rPr lang="en-US" altLang="ko-KR" sz="1200" b="1" dirty="0" err="1">
                <a:solidFill>
                  <a:prstClr val="black"/>
                </a:solidFill>
              </a:rPr>
              <a:t>scanner</a:t>
            </a:r>
            <a:r>
              <a:rPr lang="en-US" altLang="ko-KR" sz="1200" b="1" dirty="0">
                <a:solidFill>
                  <a:prstClr val="black"/>
                </a:solidFill>
              </a:rPr>
              <a:t> = new Scanner(System.in);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String </a:t>
            </a:r>
            <a:r>
              <a:rPr lang="en-US" altLang="ko-KR" sz="1200" dirty="0">
                <a:solidFill>
                  <a:prstClr val="black"/>
                </a:solidFill>
              </a:rPr>
              <a:t>name = </a:t>
            </a:r>
            <a:r>
              <a:rPr lang="en-US" altLang="ko-KR" sz="1200" b="1" dirty="0" err="1">
                <a:solidFill>
                  <a:prstClr val="black"/>
                </a:solidFill>
              </a:rPr>
              <a:t>scanner.next</a:t>
            </a:r>
            <a:r>
              <a:rPr lang="en-US" altLang="ko-KR" sz="1200" b="1" dirty="0">
                <a:solidFill>
                  <a:prstClr val="black"/>
                </a:solidFill>
              </a:rPr>
              <a:t>()</a:t>
            </a:r>
            <a:r>
              <a:rPr lang="en-US" altLang="ko-KR" sz="1200" dirty="0">
                <a:solidFill>
                  <a:prstClr val="black"/>
                </a:solidFill>
              </a:rPr>
              <a:t>; </a:t>
            </a:r>
            <a:endParaRPr lang="ko-KR" altLang="en-US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당신의 이름은 </a:t>
            </a:r>
            <a:r>
              <a:rPr lang="en-US" altLang="ko-KR" sz="1200" dirty="0">
                <a:solidFill>
                  <a:prstClr val="black"/>
                </a:solidFill>
              </a:rPr>
              <a:t>" + name + "</a:t>
            </a:r>
            <a:r>
              <a:rPr lang="ko-KR" altLang="en-US" sz="1200" dirty="0">
                <a:solidFill>
                  <a:prstClr val="black"/>
                </a:solidFill>
              </a:rPr>
              <a:t>입니다</a:t>
            </a:r>
            <a:r>
              <a:rPr lang="en-US" altLang="ko-KR" sz="12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String </a:t>
            </a:r>
            <a:r>
              <a:rPr lang="en-US" altLang="ko-KR" sz="1200" dirty="0">
                <a:solidFill>
                  <a:prstClr val="black"/>
                </a:solidFill>
              </a:rPr>
              <a:t>city </a:t>
            </a:r>
            <a:r>
              <a:rPr lang="en-US" altLang="ko-KR" sz="1200" b="1" dirty="0">
                <a:solidFill>
                  <a:prstClr val="black"/>
                </a:solidFill>
              </a:rPr>
              <a:t>= </a:t>
            </a:r>
            <a:r>
              <a:rPr lang="en-US" altLang="ko-KR" sz="1200" b="1" dirty="0" err="1">
                <a:solidFill>
                  <a:prstClr val="black"/>
                </a:solidFill>
              </a:rPr>
              <a:t>scanner.next</a:t>
            </a:r>
            <a:r>
              <a:rPr lang="en-US" altLang="ko-KR" sz="1200" b="1" dirty="0">
                <a:solidFill>
                  <a:prstClr val="black"/>
                </a:solidFill>
              </a:rPr>
              <a:t>()</a:t>
            </a:r>
            <a:r>
              <a:rPr lang="en-US" altLang="ko-KR" sz="1200" dirty="0">
                <a:solidFill>
                  <a:prstClr val="black"/>
                </a:solidFill>
              </a:rPr>
              <a:t>; </a:t>
            </a:r>
            <a:endParaRPr lang="ko-KR" altLang="en-US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당신이 사는 도시는 </a:t>
            </a:r>
            <a:r>
              <a:rPr lang="en-US" altLang="ko-KR" sz="1200" dirty="0">
                <a:solidFill>
                  <a:prstClr val="black"/>
                </a:solidFill>
              </a:rPr>
              <a:t>" + city + "</a:t>
            </a:r>
            <a:r>
              <a:rPr lang="ko-KR" altLang="en-US" sz="1200" dirty="0">
                <a:solidFill>
                  <a:prstClr val="black"/>
                </a:solidFill>
              </a:rPr>
              <a:t>입니다</a:t>
            </a:r>
            <a:r>
              <a:rPr lang="en-US" altLang="ko-KR" sz="12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age = </a:t>
            </a:r>
            <a:r>
              <a:rPr lang="en-US" altLang="ko-KR" sz="1200" b="1" dirty="0" err="1">
                <a:solidFill>
                  <a:prstClr val="black"/>
                </a:solidFill>
              </a:rPr>
              <a:t>scanner.nextInt</a:t>
            </a:r>
            <a:r>
              <a:rPr lang="en-US" altLang="ko-KR" sz="1200" b="1" dirty="0">
                <a:solidFill>
                  <a:prstClr val="black"/>
                </a:solidFill>
              </a:rPr>
              <a:t>()</a:t>
            </a:r>
            <a:r>
              <a:rPr lang="en-US" altLang="ko-KR" sz="1200" dirty="0">
                <a:solidFill>
                  <a:prstClr val="black"/>
                </a:solidFill>
              </a:rPr>
              <a:t>; </a:t>
            </a:r>
            <a:endParaRPr lang="ko-KR" altLang="en-US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당신의 나이는 </a:t>
            </a:r>
            <a:r>
              <a:rPr lang="en-US" altLang="ko-KR" sz="1200" dirty="0">
                <a:solidFill>
                  <a:prstClr val="black"/>
                </a:solidFill>
              </a:rPr>
              <a:t>" + age + "</a:t>
            </a:r>
            <a:r>
              <a:rPr lang="ko-KR" altLang="en-US" sz="1200" dirty="0">
                <a:solidFill>
                  <a:prstClr val="black"/>
                </a:solidFill>
              </a:rPr>
              <a:t>살입니다</a:t>
            </a:r>
            <a:r>
              <a:rPr lang="en-US" altLang="ko-KR" sz="12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double </a:t>
            </a:r>
            <a:r>
              <a:rPr lang="en-US" altLang="ko-KR" sz="1200" dirty="0">
                <a:solidFill>
                  <a:prstClr val="black"/>
                </a:solidFill>
              </a:rPr>
              <a:t>weight = </a:t>
            </a:r>
            <a:r>
              <a:rPr lang="en-US" altLang="ko-KR" sz="1200" b="1" dirty="0" err="1">
                <a:solidFill>
                  <a:prstClr val="black"/>
                </a:solidFill>
              </a:rPr>
              <a:t>scanner.nextDouble</a:t>
            </a:r>
            <a:r>
              <a:rPr lang="en-US" altLang="ko-KR" sz="1200" b="1" dirty="0">
                <a:solidFill>
                  <a:prstClr val="black"/>
                </a:solidFill>
              </a:rPr>
              <a:t>()</a:t>
            </a:r>
            <a:r>
              <a:rPr lang="en-US" altLang="ko-KR" sz="1200" dirty="0">
                <a:solidFill>
                  <a:prstClr val="black"/>
                </a:solidFill>
              </a:rPr>
              <a:t>; // </a:t>
            </a:r>
            <a:r>
              <a:rPr lang="ko-KR" altLang="en-US" sz="1200" dirty="0">
                <a:solidFill>
                  <a:prstClr val="black"/>
                </a:solidFill>
              </a:rPr>
              <a:t>실수 토큰 읽기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당신의 체중은 </a:t>
            </a:r>
            <a:r>
              <a:rPr lang="en-US" altLang="ko-KR" sz="1200" dirty="0">
                <a:solidFill>
                  <a:prstClr val="black"/>
                </a:solidFill>
              </a:rPr>
              <a:t>" + weight + "kg</a:t>
            </a:r>
            <a:r>
              <a:rPr lang="ko-KR" altLang="en-US" sz="1200" dirty="0">
                <a:solidFill>
                  <a:prstClr val="black"/>
                </a:solidFill>
              </a:rPr>
              <a:t>입니다</a:t>
            </a:r>
            <a:r>
              <a:rPr lang="en-US" altLang="ko-KR" sz="12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boolean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single = </a:t>
            </a:r>
            <a:r>
              <a:rPr lang="en-US" altLang="ko-KR" sz="1200" b="1" dirty="0" err="1">
                <a:solidFill>
                  <a:prstClr val="black"/>
                </a:solidFill>
              </a:rPr>
              <a:t>scanner.nextBoolean</a:t>
            </a:r>
            <a:r>
              <a:rPr lang="en-US" altLang="ko-KR" sz="1200" b="1" dirty="0">
                <a:solidFill>
                  <a:prstClr val="black"/>
                </a:solidFill>
              </a:rPr>
              <a:t>()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  <a:endParaRPr lang="ko-KR" altLang="en-US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당신은 독신 여부는 </a:t>
            </a:r>
            <a:r>
              <a:rPr lang="en-US" altLang="ko-KR" sz="1200" dirty="0">
                <a:solidFill>
                  <a:prstClr val="black"/>
                </a:solidFill>
              </a:rPr>
              <a:t>" + single + "</a:t>
            </a:r>
            <a:r>
              <a:rPr lang="ko-KR" altLang="en-US" sz="1200" dirty="0">
                <a:solidFill>
                  <a:prstClr val="black"/>
                </a:solidFill>
              </a:rPr>
              <a:t>입니다</a:t>
            </a:r>
            <a:r>
              <a:rPr lang="en-US" altLang="ko-KR" sz="12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b="1" dirty="0" err="1">
                <a:solidFill>
                  <a:prstClr val="black"/>
                </a:solidFill>
              </a:rPr>
              <a:t>scanner.close</a:t>
            </a:r>
            <a:r>
              <a:rPr lang="en-US" altLang="ko-KR" sz="1200" b="1" dirty="0">
                <a:solidFill>
                  <a:prstClr val="black"/>
                </a:solidFill>
              </a:rPr>
              <a:t>();</a:t>
            </a:r>
            <a:endParaRPr lang="ko-KR" altLang="en-US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}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07504" y="1374430"/>
            <a:ext cx="2398413" cy="13542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Scanner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를 이용하여 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이름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도시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나이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,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체중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, 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독신 여부를 입력 받고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다시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출력하는 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프로그램을 작성하라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00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2339752" y="5284365"/>
            <a:ext cx="6624736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이름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도시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나이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체중</a:t>
            </a:r>
            <a:r>
              <a:rPr lang="en-US" altLang="ko-KR" sz="1200" dirty="0">
                <a:solidFill>
                  <a:prstClr val="black"/>
                </a:solidFill>
              </a:rPr>
              <a:t>, </a:t>
            </a:r>
            <a:r>
              <a:rPr lang="ko-KR" altLang="en-US" sz="1200" dirty="0">
                <a:solidFill>
                  <a:prstClr val="black"/>
                </a:solidFill>
              </a:rPr>
              <a:t>독신 여부를 빈칸으로 분리하여 입력하세요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Kim Seoul 20 65.1 true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당신의 이름은 </a:t>
            </a:r>
            <a:r>
              <a:rPr lang="en-US" altLang="ko-KR" sz="1200" dirty="0">
                <a:solidFill>
                  <a:prstClr val="black"/>
                </a:solidFill>
              </a:rPr>
              <a:t>Kim</a:t>
            </a:r>
            <a:r>
              <a:rPr lang="ko-KR" altLang="en-US" sz="1200" dirty="0">
                <a:solidFill>
                  <a:prstClr val="black"/>
                </a:solidFill>
              </a:rPr>
              <a:t>입니다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당신이 사는 도시는 </a:t>
            </a:r>
            <a:r>
              <a:rPr lang="en-US" altLang="ko-KR" sz="1200" dirty="0">
                <a:solidFill>
                  <a:prstClr val="black"/>
                </a:solidFill>
              </a:rPr>
              <a:t>Seoul</a:t>
            </a:r>
            <a:r>
              <a:rPr lang="ko-KR" altLang="en-US" sz="1200" dirty="0">
                <a:solidFill>
                  <a:prstClr val="black"/>
                </a:solidFill>
              </a:rPr>
              <a:t>입니다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당신의 나이는 </a:t>
            </a:r>
            <a:r>
              <a:rPr lang="en-US" altLang="ko-KR" sz="1200" dirty="0">
                <a:solidFill>
                  <a:prstClr val="black"/>
                </a:solidFill>
              </a:rPr>
              <a:t>20</a:t>
            </a:r>
            <a:r>
              <a:rPr lang="ko-KR" altLang="en-US" sz="1200" dirty="0">
                <a:solidFill>
                  <a:prstClr val="black"/>
                </a:solidFill>
              </a:rPr>
              <a:t>살입니다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당신의 체중은 </a:t>
            </a:r>
            <a:r>
              <a:rPr lang="en-US" altLang="ko-KR" sz="1200" dirty="0">
                <a:solidFill>
                  <a:prstClr val="black"/>
                </a:solidFill>
              </a:rPr>
              <a:t>65.1kg</a:t>
            </a:r>
            <a:r>
              <a:rPr lang="ko-KR" altLang="en-US" sz="1200" dirty="0">
                <a:solidFill>
                  <a:prstClr val="black"/>
                </a:solidFill>
              </a:rPr>
              <a:t>입니다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당신은 독신 여부는 </a:t>
            </a:r>
            <a:r>
              <a:rPr lang="en-US" altLang="ko-KR" sz="1200" dirty="0">
                <a:solidFill>
                  <a:prstClr val="black"/>
                </a:solidFill>
              </a:rPr>
              <a:t>true</a:t>
            </a:r>
            <a:r>
              <a:rPr lang="ko-KR" altLang="en-US" sz="1200" dirty="0">
                <a:solidFill>
                  <a:prstClr val="black"/>
                </a:solidFill>
              </a:rPr>
              <a:t>입니다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75116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식과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연산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주어진 식을 계산하여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ko-KR" altLang="en-US" dirty="0" smtClean="0"/>
              <a:t>   결과를 얻어내는 과정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385367" y="1340768"/>
            <a:ext cx="3392847" cy="1944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3501008"/>
            <a:ext cx="6768752" cy="30083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090494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산술 연산자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산술 연산자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더하기</a:t>
            </a:r>
            <a:r>
              <a:rPr lang="en-US" altLang="ko-KR" dirty="0" smtClean="0"/>
              <a:t>(+), </a:t>
            </a:r>
            <a:r>
              <a:rPr lang="ko-KR" altLang="en-US" dirty="0" smtClean="0"/>
              <a:t>빼기</a:t>
            </a:r>
            <a:r>
              <a:rPr lang="en-US" altLang="ko-KR" dirty="0" smtClean="0"/>
              <a:t>(-), </a:t>
            </a:r>
            <a:r>
              <a:rPr lang="ko-KR" altLang="en-US" dirty="0" smtClean="0"/>
              <a:t>곱하기</a:t>
            </a:r>
            <a:r>
              <a:rPr lang="en-US" altLang="ko-KR" dirty="0" smtClean="0"/>
              <a:t>(*), </a:t>
            </a:r>
            <a:r>
              <a:rPr lang="ko-KR" altLang="en-US" dirty="0" smtClean="0"/>
              <a:t>나누기</a:t>
            </a:r>
            <a:r>
              <a:rPr lang="en-US" altLang="ko-KR" dirty="0" smtClean="0"/>
              <a:t>(/), </a:t>
            </a:r>
            <a:r>
              <a:rPr lang="ko-KR" altLang="en-US" dirty="0" smtClean="0"/>
              <a:t>나머지</a:t>
            </a:r>
            <a:r>
              <a:rPr lang="en-US" altLang="ko-KR" dirty="0" smtClean="0"/>
              <a:t>(%)</a:t>
            </a:r>
          </a:p>
          <a:p>
            <a:pPr lvl="1"/>
            <a:r>
              <a:rPr lang="en-US" altLang="ko-KR" dirty="0" smtClean="0"/>
              <a:t>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응용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10</a:t>
            </a:r>
            <a:r>
              <a:rPr lang="ko-KR" altLang="en-US" dirty="0" smtClean="0"/>
              <a:t>의 자리와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의 자리 분리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r>
              <a:rPr lang="en-US" altLang="ko-KR" dirty="0" smtClean="0"/>
              <a:t>x</a:t>
            </a:r>
            <a:r>
              <a:rPr lang="ko-KR" altLang="en-US" dirty="0" smtClean="0"/>
              <a:t>가 홀수인지 판단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n</a:t>
            </a:r>
            <a:r>
              <a:rPr lang="ko-KR" altLang="en-US" dirty="0" smtClean="0"/>
              <a:t>의 값이 </a:t>
            </a:r>
            <a:r>
              <a:rPr lang="en-US" altLang="ko-KR" dirty="0" smtClean="0"/>
              <a:t>3</a:t>
            </a:r>
            <a:r>
              <a:rPr lang="ko-KR" altLang="en-US" dirty="0" smtClean="0"/>
              <a:t>의 배수인지 확인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512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67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kumimoji="1" lang="ko-KR" altLang="ko-KR">
              <a:solidFill>
                <a:prstClr val="black"/>
              </a:solidFill>
              <a:latin typeface="굴림" pitchFamily="50" charset="-127"/>
              <a:ea typeface="굴림" pitchFamily="50" charset="-127"/>
              <a:cs typeface="굴림" pitchFamily="50" charset="-127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19672" y="2924944"/>
            <a:ext cx="48965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69/10 = 6 </a:t>
            </a:r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ko-KR" altLang="en-US" sz="1400" dirty="0">
                <a:solidFill>
                  <a:prstClr val="black"/>
                </a:solidFill>
              </a:rPr>
              <a:t>← </a:t>
            </a:r>
            <a:r>
              <a:rPr lang="ko-KR" altLang="en-US" sz="1400" dirty="0">
                <a:solidFill>
                  <a:prstClr val="black"/>
                </a:solidFill>
              </a:rPr>
              <a:t>몫 </a:t>
            </a:r>
            <a:r>
              <a:rPr lang="en-US" altLang="ko-KR" sz="1400" dirty="0">
                <a:solidFill>
                  <a:prstClr val="black"/>
                </a:solidFill>
              </a:rPr>
              <a:t>6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69%10 = 9 </a:t>
            </a:r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ko-KR" altLang="en-US" sz="1400" dirty="0">
                <a:solidFill>
                  <a:prstClr val="black"/>
                </a:solidFill>
              </a:rPr>
              <a:t>← </a:t>
            </a:r>
            <a:r>
              <a:rPr lang="ko-KR" altLang="en-US" sz="1400" dirty="0">
                <a:solidFill>
                  <a:prstClr val="black"/>
                </a:solidFill>
              </a:rPr>
              <a:t>나머지 </a:t>
            </a:r>
            <a:r>
              <a:rPr lang="en-US" altLang="ko-KR" sz="1400" dirty="0">
                <a:solidFill>
                  <a:prstClr val="black"/>
                </a:solidFill>
              </a:rPr>
              <a:t>9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645160" y="4049271"/>
            <a:ext cx="48710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r = n % 2; </a:t>
            </a:r>
            <a:r>
              <a:rPr lang="en-US" altLang="ko-KR" sz="1400" dirty="0">
                <a:solidFill>
                  <a:prstClr val="black"/>
                </a:solidFill>
              </a:rPr>
              <a:t>	// </a:t>
            </a:r>
            <a:r>
              <a:rPr lang="en-US" altLang="ko-KR" sz="1400" dirty="0">
                <a:solidFill>
                  <a:prstClr val="black"/>
                </a:solidFill>
              </a:rPr>
              <a:t>r</a:t>
            </a:r>
            <a:r>
              <a:rPr lang="ko-KR" altLang="en-US" sz="1400" dirty="0">
                <a:solidFill>
                  <a:prstClr val="black"/>
                </a:solidFill>
              </a:rPr>
              <a:t>이 </a:t>
            </a:r>
            <a:r>
              <a:rPr lang="en-US" altLang="ko-KR" sz="1400" dirty="0">
                <a:solidFill>
                  <a:prstClr val="black"/>
                </a:solidFill>
              </a:rPr>
              <a:t>1</a:t>
            </a:r>
            <a:r>
              <a:rPr lang="ko-KR" altLang="en-US" sz="1400" dirty="0">
                <a:solidFill>
                  <a:prstClr val="black"/>
                </a:solidFill>
              </a:rPr>
              <a:t>이면 </a:t>
            </a:r>
            <a:r>
              <a:rPr lang="en-US" altLang="ko-KR" sz="1400" dirty="0">
                <a:solidFill>
                  <a:prstClr val="black"/>
                </a:solidFill>
              </a:rPr>
              <a:t>n</a:t>
            </a:r>
            <a:r>
              <a:rPr lang="ko-KR" altLang="en-US" sz="1400" dirty="0">
                <a:solidFill>
                  <a:prstClr val="black"/>
                </a:solidFill>
              </a:rPr>
              <a:t>은 홀수</a:t>
            </a:r>
            <a:r>
              <a:rPr lang="en-US" altLang="ko-KR" sz="1400" dirty="0">
                <a:solidFill>
                  <a:prstClr val="black"/>
                </a:solidFill>
              </a:rPr>
              <a:t>, 0</a:t>
            </a:r>
            <a:r>
              <a:rPr lang="ko-KR" altLang="en-US" sz="1400" dirty="0">
                <a:solidFill>
                  <a:prstClr val="black"/>
                </a:solidFill>
              </a:rPr>
              <a:t>이면 짝수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645160" y="5095147"/>
            <a:ext cx="4871056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s = n % 3; </a:t>
            </a:r>
            <a:r>
              <a:rPr lang="en-US" altLang="ko-KR" sz="1400" dirty="0">
                <a:solidFill>
                  <a:prstClr val="black"/>
                </a:solidFill>
              </a:rPr>
              <a:t>	// </a:t>
            </a:r>
            <a:r>
              <a:rPr lang="en-US" altLang="ko-KR" sz="1400" dirty="0">
                <a:solidFill>
                  <a:prstClr val="black"/>
                </a:solidFill>
              </a:rPr>
              <a:t>s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0</a:t>
            </a:r>
            <a:r>
              <a:rPr lang="ko-KR" altLang="en-US" sz="1400" dirty="0">
                <a:solidFill>
                  <a:prstClr val="black"/>
                </a:solidFill>
              </a:rPr>
              <a:t>이면 </a:t>
            </a:r>
            <a:r>
              <a:rPr lang="en-US" altLang="ko-KR" sz="1400" dirty="0">
                <a:solidFill>
                  <a:prstClr val="black"/>
                </a:solidFill>
              </a:rPr>
              <a:t>n</a:t>
            </a:r>
            <a:r>
              <a:rPr lang="ko-KR" altLang="en-US" sz="1400" dirty="0">
                <a:solidFill>
                  <a:prstClr val="black"/>
                </a:solidFill>
              </a:rPr>
              <a:t>은 </a:t>
            </a:r>
            <a:r>
              <a:rPr lang="en-US" altLang="ko-KR" sz="1400" dirty="0">
                <a:solidFill>
                  <a:prstClr val="black"/>
                </a:solidFill>
              </a:rPr>
              <a:t>3</a:t>
            </a:r>
            <a:r>
              <a:rPr lang="ko-KR" altLang="en-US" sz="1400" dirty="0">
                <a:solidFill>
                  <a:prstClr val="black"/>
                </a:solidFill>
              </a:rPr>
              <a:t>의 배수</a:t>
            </a:r>
          </a:p>
        </p:txBody>
      </p:sp>
    </p:spTree>
    <p:extLst>
      <p:ext uri="{BB962C8B-B14F-4D97-AF65-F5344CB8AC3E}">
        <p14:creationId xmlns:p14="http://schemas.microsoft.com/office/powerpoint/2010/main" xmlns="" val="3285348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2-5 : /</a:t>
            </a:r>
            <a:r>
              <a:rPr lang="ko-KR" altLang="en-US" dirty="0" smtClean="0"/>
              <a:t>와 </a:t>
            </a:r>
            <a:r>
              <a:rPr lang="en-US" altLang="ko-KR" dirty="0" smtClean="0"/>
              <a:t>% </a:t>
            </a:r>
            <a:r>
              <a:rPr lang="ko-KR" altLang="en-US" dirty="0" smtClean="0"/>
              <a:t>산술 연산자 응용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99592" y="1911244"/>
            <a:ext cx="720080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import </a:t>
            </a:r>
            <a:r>
              <a:rPr lang="en-US" altLang="ko-KR" sz="1400" dirty="0" err="1">
                <a:solidFill>
                  <a:prstClr val="black"/>
                </a:solidFill>
              </a:rPr>
              <a:t>java.util.Scanner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public </a:t>
            </a:r>
            <a:r>
              <a:rPr lang="en-US" altLang="ko-KR" sz="1400" dirty="0">
                <a:solidFill>
                  <a:prstClr val="black"/>
                </a:solidFill>
              </a:rPr>
              <a:t>class </a:t>
            </a:r>
            <a:r>
              <a:rPr lang="en-US" altLang="ko-KR" sz="1400" dirty="0" err="1">
                <a:solidFill>
                  <a:prstClr val="black"/>
                </a:solidFill>
              </a:rPr>
              <a:t>ArithmeticOperator</a:t>
            </a:r>
            <a:r>
              <a:rPr lang="en-US" altLang="ko-KR" sz="14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public </a:t>
            </a:r>
            <a:r>
              <a:rPr lang="en-US" altLang="ko-KR" sz="14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400" dirty="0" err="1">
                <a:solidFill>
                  <a:prstClr val="black"/>
                </a:solidFill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Scanner </a:t>
            </a:r>
            <a:r>
              <a:rPr lang="en-US" altLang="ko-KR" sz="1400" dirty="0" err="1">
                <a:solidFill>
                  <a:prstClr val="black"/>
                </a:solidFill>
              </a:rPr>
              <a:t>scanner</a:t>
            </a:r>
            <a:r>
              <a:rPr lang="en-US" altLang="ko-KR" sz="1400" dirty="0">
                <a:solidFill>
                  <a:prstClr val="black"/>
                </a:solidFill>
              </a:rPr>
              <a:t> = new Scanner(System.in);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정수를 입력하세요</a:t>
            </a:r>
            <a:r>
              <a:rPr lang="en-US" altLang="ko-KR" sz="1400" dirty="0">
                <a:solidFill>
                  <a:prstClr val="black"/>
                </a:solidFill>
              </a:rPr>
              <a:t>:");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time = </a:t>
            </a:r>
            <a:r>
              <a:rPr lang="en-US" altLang="ko-KR" sz="1400" b="1" dirty="0" err="1">
                <a:solidFill>
                  <a:prstClr val="black"/>
                </a:solidFill>
              </a:rPr>
              <a:t>scanner.nextInt</a:t>
            </a:r>
            <a:r>
              <a:rPr lang="en-US" altLang="ko-KR" sz="1400" b="1" dirty="0">
                <a:solidFill>
                  <a:prstClr val="black"/>
                </a:solidFill>
              </a:rPr>
              <a:t>()</a:t>
            </a:r>
            <a:r>
              <a:rPr lang="en-US" altLang="ko-KR" sz="1400" dirty="0">
                <a:solidFill>
                  <a:prstClr val="black"/>
                </a:solidFill>
              </a:rPr>
              <a:t>; // </a:t>
            </a:r>
            <a:r>
              <a:rPr lang="ko-KR" altLang="en-US" sz="1400" dirty="0">
                <a:solidFill>
                  <a:prstClr val="black"/>
                </a:solidFill>
              </a:rPr>
              <a:t>정수 입력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second = </a:t>
            </a:r>
            <a:r>
              <a:rPr lang="en-US" altLang="ko-KR" sz="1400" b="1" dirty="0">
                <a:solidFill>
                  <a:prstClr val="black"/>
                </a:solidFill>
              </a:rPr>
              <a:t>time % 60</a:t>
            </a:r>
            <a:r>
              <a:rPr lang="en-US" altLang="ko-KR" sz="1400" dirty="0">
                <a:solidFill>
                  <a:prstClr val="black"/>
                </a:solidFill>
              </a:rPr>
              <a:t>; // 60</a:t>
            </a:r>
            <a:r>
              <a:rPr lang="ko-KR" altLang="en-US" sz="1400" dirty="0">
                <a:solidFill>
                  <a:prstClr val="black"/>
                </a:solidFill>
              </a:rPr>
              <a:t>으로 나눈 나머지는 초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minute = </a:t>
            </a:r>
            <a:r>
              <a:rPr lang="en-US" altLang="ko-KR" sz="1400" b="1" dirty="0">
                <a:solidFill>
                  <a:prstClr val="black"/>
                </a:solidFill>
              </a:rPr>
              <a:t>(time / 60) % 60</a:t>
            </a:r>
            <a:r>
              <a:rPr lang="en-US" altLang="ko-KR" sz="1400" dirty="0">
                <a:solidFill>
                  <a:prstClr val="black"/>
                </a:solidFill>
              </a:rPr>
              <a:t>; // 60</a:t>
            </a:r>
            <a:r>
              <a:rPr lang="ko-KR" altLang="en-US" sz="1400" dirty="0">
                <a:solidFill>
                  <a:prstClr val="black"/>
                </a:solidFill>
              </a:rPr>
              <a:t>으로 나눈 몫을 다시 </a:t>
            </a:r>
            <a:r>
              <a:rPr lang="en-US" altLang="ko-KR" sz="1400" dirty="0">
                <a:solidFill>
                  <a:prstClr val="black"/>
                </a:solidFill>
              </a:rPr>
              <a:t>60</a:t>
            </a:r>
            <a:r>
              <a:rPr lang="ko-KR" altLang="en-US" sz="1400" dirty="0">
                <a:solidFill>
                  <a:prstClr val="black"/>
                </a:solidFill>
              </a:rPr>
              <a:t>으로 나눈 나머지는 분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hour = </a:t>
            </a:r>
            <a:r>
              <a:rPr lang="en-US" altLang="ko-KR" sz="1400" b="1" dirty="0">
                <a:solidFill>
                  <a:prstClr val="black"/>
                </a:solidFill>
              </a:rPr>
              <a:t>(time / 60) / 60</a:t>
            </a:r>
            <a:r>
              <a:rPr lang="en-US" altLang="ko-KR" sz="1400" dirty="0">
                <a:solidFill>
                  <a:prstClr val="black"/>
                </a:solidFill>
              </a:rPr>
              <a:t>; // 60</a:t>
            </a:r>
            <a:r>
              <a:rPr lang="ko-KR" altLang="en-US" sz="1400" dirty="0">
                <a:solidFill>
                  <a:prstClr val="black"/>
                </a:solidFill>
              </a:rPr>
              <a:t>으로 나눈 몫을 다시 </a:t>
            </a:r>
            <a:r>
              <a:rPr lang="en-US" altLang="ko-KR" sz="1400" dirty="0">
                <a:solidFill>
                  <a:prstClr val="black"/>
                </a:solidFill>
              </a:rPr>
              <a:t>60</a:t>
            </a:r>
            <a:r>
              <a:rPr lang="ko-KR" altLang="en-US" sz="1400" dirty="0">
                <a:solidFill>
                  <a:prstClr val="black"/>
                </a:solidFill>
              </a:rPr>
              <a:t>으로 나눈 몫은 시간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(time </a:t>
            </a:r>
            <a:r>
              <a:rPr lang="en-US" altLang="ko-KR" sz="1400" dirty="0">
                <a:solidFill>
                  <a:prstClr val="black"/>
                </a:solidFill>
              </a:rPr>
              <a:t>+ "</a:t>
            </a:r>
            <a:r>
              <a:rPr lang="ko-KR" altLang="en-US" sz="1400" dirty="0">
                <a:solidFill>
                  <a:prstClr val="black"/>
                </a:solidFill>
              </a:rPr>
              <a:t>초는 </a:t>
            </a:r>
            <a:r>
              <a:rPr lang="en-US" altLang="ko-KR" sz="1400" dirty="0">
                <a:solidFill>
                  <a:prstClr val="black"/>
                </a:solidFill>
              </a:rPr>
              <a:t>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(hour </a:t>
            </a:r>
            <a:r>
              <a:rPr lang="en-US" altLang="ko-KR" sz="1400" dirty="0">
                <a:solidFill>
                  <a:prstClr val="black"/>
                </a:solidFill>
              </a:rPr>
              <a:t>+ "</a:t>
            </a:r>
            <a:r>
              <a:rPr lang="ko-KR" altLang="en-US" sz="1400" dirty="0">
                <a:solidFill>
                  <a:prstClr val="black"/>
                </a:solidFill>
              </a:rPr>
              <a:t>시간</a:t>
            </a:r>
            <a:r>
              <a:rPr lang="en-US" altLang="ko-KR" sz="1400" dirty="0">
                <a:solidFill>
                  <a:prstClr val="black"/>
                </a:solidFill>
              </a:rPr>
              <a:t>, 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(minute </a:t>
            </a:r>
            <a:r>
              <a:rPr lang="en-US" altLang="ko-KR" sz="1400" dirty="0">
                <a:solidFill>
                  <a:prstClr val="black"/>
                </a:solidFill>
              </a:rPr>
              <a:t>+ "</a:t>
            </a:r>
            <a:r>
              <a:rPr lang="ko-KR" altLang="en-US" sz="1400" dirty="0">
                <a:solidFill>
                  <a:prstClr val="black"/>
                </a:solidFill>
              </a:rPr>
              <a:t>분</a:t>
            </a:r>
            <a:r>
              <a:rPr lang="en-US" altLang="ko-KR" sz="1400" dirty="0">
                <a:solidFill>
                  <a:prstClr val="black"/>
                </a:solidFill>
              </a:rPr>
              <a:t>, 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(second </a:t>
            </a:r>
            <a:r>
              <a:rPr lang="en-US" altLang="ko-KR" sz="1400" dirty="0">
                <a:solidFill>
                  <a:prstClr val="black"/>
                </a:solidFill>
              </a:rPr>
              <a:t>+ "</a:t>
            </a:r>
            <a:r>
              <a:rPr lang="ko-KR" altLang="en-US" sz="1400" dirty="0">
                <a:solidFill>
                  <a:prstClr val="black"/>
                </a:solidFill>
              </a:rPr>
              <a:t>초입니다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scanner.close</a:t>
            </a:r>
            <a:r>
              <a:rPr lang="en-US" altLang="ko-KR" sz="1400" dirty="0">
                <a:solidFill>
                  <a:prstClr val="black"/>
                </a:solidFill>
              </a:rPr>
              <a:t>();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866873" y="1264912"/>
            <a:ext cx="501291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초 단위의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정수를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입력 받고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몇 시간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몇 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분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몇 초인지 구하여 출력하는 프로그램을 작성하라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899592" y="6230866"/>
            <a:ext cx="7200800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정수를 입력하세요</a:t>
            </a:r>
            <a:r>
              <a:rPr lang="en-US" altLang="ko-KR" sz="1200" dirty="0">
                <a:solidFill>
                  <a:prstClr val="black"/>
                </a:solidFill>
              </a:rPr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4000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4000</a:t>
            </a:r>
            <a:r>
              <a:rPr lang="ko-KR" altLang="en-US" sz="1200" dirty="0">
                <a:solidFill>
                  <a:prstClr val="black"/>
                </a:solidFill>
              </a:rPr>
              <a:t>초는 </a:t>
            </a:r>
            <a:r>
              <a:rPr lang="en-US" altLang="ko-KR" sz="1200" dirty="0">
                <a:solidFill>
                  <a:prstClr val="black"/>
                </a:solidFill>
              </a:rPr>
              <a:t>1</a:t>
            </a:r>
            <a:r>
              <a:rPr lang="ko-KR" altLang="en-US" sz="1200" dirty="0">
                <a:solidFill>
                  <a:prstClr val="black"/>
                </a:solidFill>
              </a:rPr>
              <a:t>시간</a:t>
            </a:r>
            <a:r>
              <a:rPr lang="en-US" altLang="ko-KR" sz="1200" dirty="0">
                <a:solidFill>
                  <a:prstClr val="black"/>
                </a:solidFill>
              </a:rPr>
              <a:t>, 6</a:t>
            </a:r>
            <a:r>
              <a:rPr lang="ko-KR" altLang="en-US" sz="1200" dirty="0">
                <a:solidFill>
                  <a:prstClr val="black"/>
                </a:solidFill>
              </a:rPr>
              <a:t>분</a:t>
            </a:r>
            <a:r>
              <a:rPr lang="en-US" altLang="ko-KR" sz="1200" dirty="0">
                <a:solidFill>
                  <a:prstClr val="black"/>
                </a:solidFill>
              </a:rPr>
              <a:t>, 40</a:t>
            </a:r>
            <a:r>
              <a:rPr lang="ko-KR" altLang="en-US" sz="1200" dirty="0">
                <a:solidFill>
                  <a:prstClr val="black"/>
                </a:solidFill>
              </a:rPr>
              <a:t>초입니다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38767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비트 연산자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6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0" name="내용 개체 틀 9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피 연산자의 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  각 비트들을</a:t>
            </a:r>
            <a:endParaRPr lang="en-US" altLang="ko-KR" sz="2000" dirty="0"/>
          </a:p>
          <a:p>
            <a:pPr marL="0" indent="0">
              <a:buNone/>
            </a:pPr>
            <a:r>
              <a:rPr lang="ko-KR" altLang="en-US" sz="2000" dirty="0" smtClean="0"/>
              <a:t>   대상으로 하는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ko-KR" altLang="en-US" sz="2000" dirty="0" smtClean="0"/>
              <a:t>   연산</a:t>
            </a:r>
            <a:endParaRPr lang="ko-KR" altLang="en-US" sz="2000" dirty="0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75656" y="4941168"/>
            <a:ext cx="6715110" cy="1689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72317" y="1340768"/>
            <a:ext cx="5956244" cy="3384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6070490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비트 연산 응용</a:t>
            </a:r>
            <a:r>
              <a:rPr lang="en-US" altLang="ko-KR" dirty="0" smtClean="0"/>
              <a:t>(</a:t>
            </a:r>
            <a:r>
              <a:rPr lang="ko-KR" altLang="en-US" dirty="0" smtClean="0"/>
              <a:t>옵션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10242" name="Picture 2" descr="C:\Users\Kitae\AppData\Local\Microsoft\Windows\Temporary Internet Files\Content.IE5\JCM2SG66\MC900215895[1].wmf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48301" y="1870085"/>
            <a:ext cx="251693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타원 3"/>
          <p:cNvSpPr/>
          <p:nvPr/>
        </p:nvSpPr>
        <p:spPr>
          <a:xfrm>
            <a:off x="6636333" y="2158117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6564325" y="4102333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7068381" y="4390365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8508541" y="2878197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6852357" y="4534381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7644445" y="4534381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6780349" y="3238237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6716725" y="4254733"/>
            <a:ext cx="144016" cy="144016"/>
          </a:xfrm>
          <a:prstGeom prst="ellipse">
            <a:avLst/>
          </a:prstGeom>
          <a:solidFill>
            <a:srgbClr val="FF0000"/>
          </a:solidFill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4087068684"/>
              </p:ext>
            </p:extLst>
          </p:nvPr>
        </p:nvGraphicFramePr>
        <p:xfrm>
          <a:off x="2747901" y="2950205"/>
          <a:ext cx="2759968" cy="43204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4996"/>
                <a:gridCol w="344996"/>
                <a:gridCol w="344996"/>
                <a:gridCol w="344996"/>
                <a:gridCol w="344996"/>
                <a:gridCol w="344996"/>
                <a:gridCol w="344996"/>
                <a:gridCol w="344996"/>
              </a:tblGrid>
              <a:tr h="432048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6" name="자유형 5"/>
          <p:cNvSpPr/>
          <p:nvPr/>
        </p:nvSpPr>
        <p:spPr>
          <a:xfrm>
            <a:off x="4976430" y="2250372"/>
            <a:ext cx="1742836" cy="820882"/>
          </a:xfrm>
          <a:custGeom>
            <a:avLst/>
            <a:gdLst>
              <a:gd name="connsiteX0" fmla="*/ 1742836 w 1742836"/>
              <a:gd name="connsiteY0" fmla="*/ 0 h 820882"/>
              <a:gd name="connsiteX1" fmla="*/ 246546 w 1742836"/>
              <a:gd name="connsiteY1" fmla="*/ 155864 h 820882"/>
              <a:gd name="connsiteX2" fmla="*/ 17946 w 1742836"/>
              <a:gd name="connsiteY2" fmla="*/ 820882 h 8208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742836" h="820882">
                <a:moveTo>
                  <a:pt x="1742836" y="0"/>
                </a:moveTo>
                <a:cubicBezTo>
                  <a:pt x="1138432" y="9525"/>
                  <a:pt x="534028" y="19050"/>
                  <a:pt x="246546" y="155864"/>
                </a:cubicBezTo>
                <a:cubicBezTo>
                  <a:pt x="-40936" y="292678"/>
                  <a:pt x="-11495" y="556780"/>
                  <a:pt x="17946" y="820882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5337276" y="2569618"/>
            <a:ext cx="1485900" cy="678282"/>
          </a:xfrm>
          <a:custGeom>
            <a:avLst/>
            <a:gdLst>
              <a:gd name="connsiteX0" fmla="*/ 1485900 w 1485900"/>
              <a:gd name="connsiteY0" fmla="*/ 678282 h 678282"/>
              <a:gd name="connsiteX1" fmla="*/ 332509 w 1485900"/>
              <a:gd name="connsiteY1" fmla="*/ 2872 h 678282"/>
              <a:gd name="connsiteX2" fmla="*/ 0 w 1485900"/>
              <a:gd name="connsiteY2" fmla="*/ 480854 h 678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485900" h="678282">
                <a:moveTo>
                  <a:pt x="1485900" y="678282"/>
                </a:moveTo>
                <a:cubicBezTo>
                  <a:pt x="1033029" y="357029"/>
                  <a:pt x="580159" y="35777"/>
                  <a:pt x="332509" y="2872"/>
                </a:cubicBezTo>
                <a:cubicBezTo>
                  <a:pt x="84859" y="-30033"/>
                  <a:pt x="42429" y="225410"/>
                  <a:pt x="0" y="480854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자유형 16"/>
          <p:cNvSpPr/>
          <p:nvPr/>
        </p:nvSpPr>
        <p:spPr>
          <a:xfrm>
            <a:off x="4650322" y="1700808"/>
            <a:ext cx="3876963" cy="1391228"/>
          </a:xfrm>
          <a:custGeom>
            <a:avLst/>
            <a:gdLst>
              <a:gd name="connsiteX0" fmla="*/ 3876963 w 3876963"/>
              <a:gd name="connsiteY0" fmla="*/ 1348662 h 1556480"/>
              <a:gd name="connsiteX1" fmla="*/ 2526144 w 3876963"/>
              <a:gd name="connsiteY1" fmla="*/ 112144 h 1556480"/>
              <a:gd name="connsiteX2" fmla="*/ 728517 w 3876963"/>
              <a:gd name="connsiteY2" fmla="*/ 132925 h 1556480"/>
              <a:gd name="connsiteX3" fmla="*/ 115454 w 3876963"/>
              <a:gd name="connsiteY3" fmla="*/ 777162 h 1556480"/>
              <a:gd name="connsiteX4" fmla="*/ 1154 w 3876963"/>
              <a:gd name="connsiteY4" fmla="*/ 1556480 h 15564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76963" h="1556480">
                <a:moveTo>
                  <a:pt x="3876963" y="1348662"/>
                </a:moveTo>
                <a:cubicBezTo>
                  <a:pt x="3463924" y="831714"/>
                  <a:pt x="3050885" y="314767"/>
                  <a:pt x="2526144" y="112144"/>
                </a:cubicBezTo>
                <a:cubicBezTo>
                  <a:pt x="2001403" y="-90479"/>
                  <a:pt x="1130299" y="22089"/>
                  <a:pt x="728517" y="132925"/>
                </a:cubicBezTo>
                <a:cubicBezTo>
                  <a:pt x="326735" y="243761"/>
                  <a:pt x="236681" y="539903"/>
                  <a:pt x="115454" y="777162"/>
                </a:cubicBezTo>
                <a:cubicBezTo>
                  <a:pt x="-5773" y="1014421"/>
                  <a:pt x="-2310" y="1285450"/>
                  <a:pt x="1154" y="155648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9" name="자유형 18"/>
          <p:cNvSpPr/>
          <p:nvPr/>
        </p:nvSpPr>
        <p:spPr>
          <a:xfrm>
            <a:off x="3900029" y="3154381"/>
            <a:ext cx="2829628" cy="1205346"/>
          </a:xfrm>
          <a:custGeom>
            <a:avLst/>
            <a:gdLst>
              <a:gd name="connsiteX0" fmla="*/ 3106763 w 3106763"/>
              <a:gd name="connsiteY0" fmla="*/ 1205346 h 1205346"/>
              <a:gd name="connsiteX1" fmla="*/ 477863 w 3106763"/>
              <a:gd name="connsiteY1" fmla="*/ 623455 h 1205346"/>
              <a:gd name="connsiteX2" fmla="*/ 10272 w 3106763"/>
              <a:gd name="connsiteY2" fmla="*/ 0 h 1205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106763" h="1205346">
                <a:moveTo>
                  <a:pt x="3106763" y="1205346"/>
                </a:moveTo>
                <a:cubicBezTo>
                  <a:pt x="2050354" y="1014846"/>
                  <a:pt x="993945" y="824346"/>
                  <a:pt x="477863" y="623455"/>
                </a:cubicBezTo>
                <a:cubicBezTo>
                  <a:pt x="-38219" y="422564"/>
                  <a:pt x="-13974" y="211282"/>
                  <a:pt x="10272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0" name="자유형 19"/>
          <p:cNvSpPr/>
          <p:nvPr/>
        </p:nvSpPr>
        <p:spPr>
          <a:xfrm>
            <a:off x="3591603" y="3258290"/>
            <a:ext cx="3501736" cy="1236519"/>
          </a:xfrm>
          <a:custGeom>
            <a:avLst/>
            <a:gdLst>
              <a:gd name="connsiteX0" fmla="*/ 3501736 w 3501736"/>
              <a:gd name="connsiteY0" fmla="*/ 1236519 h 1236519"/>
              <a:gd name="connsiteX1" fmla="*/ 675409 w 3501736"/>
              <a:gd name="connsiteY1" fmla="*/ 924791 h 1236519"/>
              <a:gd name="connsiteX2" fmla="*/ 0 w 3501736"/>
              <a:gd name="connsiteY2" fmla="*/ 0 h 1236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501736" h="1236519">
                <a:moveTo>
                  <a:pt x="3501736" y="1236519"/>
                </a:moveTo>
                <a:cubicBezTo>
                  <a:pt x="2380384" y="1183698"/>
                  <a:pt x="1259032" y="1130877"/>
                  <a:pt x="675409" y="924791"/>
                </a:cubicBezTo>
                <a:cubicBezTo>
                  <a:pt x="91786" y="718705"/>
                  <a:pt x="45893" y="359352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1" name="자유형 20"/>
          <p:cNvSpPr/>
          <p:nvPr/>
        </p:nvSpPr>
        <p:spPr>
          <a:xfrm>
            <a:off x="3251957" y="3279072"/>
            <a:ext cx="3612782" cy="1340428"/>
          </a:xfrm>
          <a:custGeom>
            <a:avLst/>
            <a:gdLst>
              <a:gd name="connsiteX0" fmla="*/ 4031673 w 4031673"/>
              <a:gd name="connsiteY0" fmla="*/ 1340428 h 1340428"/>
              <a:gd name="connsiteX1" fmla="*/ 716973 w 4031673"/>
              <a:gd name="connsiteY1" fmla="*/ 966355 h 1340428"/>
              <a:gd name="connsiteX2" fmla="*/ 0 w 4031673"/>
              <a:gd name="connsiteY2" fmla="*/ 0 h 13404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031673" h="1340428">
                <a:moveTo>
                  <a:pt x="4031673" y="1340428"/>
                </a:moveTo>
                <a:cubicBezTo>
                  <a:pt x="2710295" y="1265094"/>
                  <a:pt x="1388918" y="1189760"/>
                  <a:pt x="716973" y="966355"/>
                </a:cubicBezTo>
                <a:cubicBezTo>
                  <a:pt x="45027" y="742950"/>
                  <a:pt x="116032" y="152400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2891916" y="3237509"/>
            <a:ext cx="4783313" cy="1486011"/>
          </a:xfrm>
          <a:custGeom>
            <a:avLst/>
            <a:gdLst>
              <a:gd name="connsiteX0" fmla="*/ 5049982 w 5049982"/>
              <a:gd name="connsiteY0" fmla="*/ 1423554 h 1486011"/>
              <a:gd name="connsiteX1" fmla="*/ 904009 w 5049982"/>
              <a:gd name="connsiteY1" fmla="*/ 1319645 h 1486011"/>
              <a:gd name="connsiteX2" fmla="*/ 0 w 5049982"/>
              <a:gd name="connsiteY2" fmla="*/ 0 h 1486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049982" h="1486011">
                <a:moveTo>
                  <a:pt x="5049982" y="1423554"/>
                </a:moveTo>
                <a:cubicBezTo>
                  <a:pt x="3397827" y="1490229"/>
                  <a:pt x="1745673" y="1556904"/>
                  <a:pt x="904009" y="1319645"/>
                </a:cubicBezTo>
                <a:cubicBezTo>
                  <a:pt x="62345" y="1082386"/>
                  <a:pt x="31172" y="541193"/>
                  <a:pt x="0" y="0"/>
                </a:cubicBezTo>
              </a:path>
            </a:pathLst>
          </a:custGeom>
          <a:noFill/>
          <a:ln w="12700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2162844" y="2969715"/>
            <a:ext cx="5741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flag</a:t>
            </a:r>
            <a:endParaRPr lang="ko-KR" altLang="en-US" dirty="0">
              <a:solidFill>
                <a:prstClr val="black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2828273" y="2670802"/>
            <a:ext cx="266771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prstClr val="white">
                    <a:lumMod val="65000"/>
                  </a:prstClr>
                </a:solidFill>
              </a:rPr>
              <a:t>7   6    5    4    3    2    1    0</a:t>
            </a:r>
            <a:endParaRPr lang="ko-KR" altLang="en-US" sz="1400" dirty="0">
              <a:solidFill>
                <a:prstClr val="white">
                  <a:lumMod val="65000"/>
                </a:prstClr>
              </a:solidFill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4141350" y="2950205"/>
            <a:ext cx="313961" cy="432048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01248" y="1303421"/>
            <a:ext cx="690605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냉장고에는 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8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개의 센서가 있고 이들은 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flag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변수와 연결되어 있다고 할 때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,</a:t>
            </a:r>
          </a:p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냉장고의 온도가 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0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도 이상으로 올라가면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비트 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이 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1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이 되고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,</a:t>
            </a:r>
          </a:p>
          <a:p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0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도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이하이면 비트 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3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이 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0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을 유지한다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sz="1600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07504" y="3959725"/>
            <a:ext cx="230704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문제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) </a:t>
            </a:r>
          </a:p>
          <a:p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현재 냉장고의 온도가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  0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도 이상인지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  판단하는 코드는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?</a:t>
            </a:r>
            <a:endParaRPr lang="ko-KR" altLang="en-US" sz="1600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247458" y="5120403"/>
            <a:ext cx="5161629" cy="116955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byte flag = 0b00001010; //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각 비트는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8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개의 센서 값을 가리킴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if(flag &amp; 0b00001000 == 0)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온도는 </a:t>
            </a:r>
            <a:r>
              <a:rPr lang="en-US" altLang="ko-KR" sz="1400" dirty="0">
                <a:solidFill>
                  <a:prstClr val="black"/>
                </a:solidFill>
              </a:rPr>
              <a:t>0</a:t>
            </a:r>
            <a:r>
              <a:rPr lang="ko-KR" altLang="en-US" sz="1400" dirty="0">
                <a:solidFill>
                  <a:prstClr val="black"/>
                </a:solidFill>
              </a:rPr>
              <a:t>도 이하</a:t>
            </a:r>
            <a:r>
              <a:rPr lang="en-US" altLang="ko-KR" sz="1400" dirty="0">
                <a:solidFill>
                  <a:prstClr val="black"/>
                </a:solidFill>
              </a:rPr>
              <a:t>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else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온도는 </a:t>
            </a:r>
            <a:r>
              <a:rPr lang="en-US" altLang="ko-KR" sz="1400" dirty="0">
                <a:solidFill>
                  <a:prstClr val="black"/>
                </a:solidFill>
              </a:rPr>
              <a:t>0</a:t>
            </a:r>
            <a:r>
              <a:rPr lang="ko-KR" altLang="en-US" sz="1400" dirty="0">
                <a:solidFill>
                  <a:prstClr val="black"/>
                </a:solidFill>
              </a:rPr>
              <a:t>도 이상</a:t>
            </a:r>
            <a:r>
              <a:rPr lang="en-US" altLang="ko-KR" sz="1400" dirty="0">
                <a:solidFill>
                  <a:prstClr val="black"/>
                </a:solidFill>
              </a:rPr>
              <a:t>");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184678" y="6433591"/>
            <a:ext cx="5241286" cy="307777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온도는 </a:t>
            </a:r>
            <a:r>
              <a:rPr lang="en-US" altLang="ko-KR" sz="1400" dirty="0">
                <a:solidFill>
                  <a:prstClr val="black"/>
                </a:solidFill>
              </a:rPr>
              <a:t>0</a:t>
            </a:r>
            <a:r>
              <a:rPr lang="ko-KR" altLang="en-US" sz="1400" dirty="0">
                <a:solidFill>
                  <a:prstClr val="black"/>
                </a:solidFill>
              </a:rPr>
              <a:t>도 이상</a:t>
            </a:r>
          </a:p>
        </p:txBody>
      </p:sp>
      <p:sp>
        <p:nvSpPr>
          <p:cNvPr id="18" name="자유형 17"/>
          <p:cNvSpPr/>
          <p:nvPr/>
        </p:nvSpPr>
        <p:spPr>
          <a:xfrm>
            <a:off x="4260069" y="3154381"/>
            <a:ext cx="2324116" cy="1028700"/>
          </a:xfrm>
          <a:custGeom>
            <a:avLst/>
            <a:gdLst>
              <a:gd name="connsiteX0" fmla="*/ 2557304 w 2557304"/>
              <a:gd name="connsiteY0" fmla="*/ 1028700 h 1028700"/>
              <a:gd name="connsiteX1" fmla="*/ 416776 w 2557304"/>
              <a:gd name="connsiteY1" fmla="*/ 550719 h 1028700"/>
              <a:gd name="connsiteX2" fmla="*/ 1140 w 2557304"/>
              <a:gd name="connsiteY2" fmla="*/ 0 h 1028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557304" h="1028700">
                <a:moveTo>
                  <a:pt x="2557304" y="1028700"/>
                </a:moveTo>
                <a:cubicBezTo>
                  <a:pt x="1700053" y="875434"/>
                  <a:pt x="842803" y="722169"/>
                  <a:pt x="416776" y="550719"/>
                </a:cubicBezTo>
                <a:cubicBezTo>
                  <a:pt x="-9251" y="379269"/>
                  <a:pt x="-4056" y="189634"/>
                  <a:pt x="1140" y="0"/>
                </a:cubicBezTo>
              </a:path>
            </a:pathLst>
          </a:custGeom>
          <a:noFill/>
          <a:ln w="28575">
            <a:solidFill>
              <a:srgbClr val="00B0F0"/>
            </a:solidFill>
            <a:headEnd type="triangl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053227414"/>
              </p:ext>
            </p:extLst>
          </p:nvPr>
        </p:nvGraphicFramePr>
        <p:xfrm>
          <a:off x="5787309" y="5215847"/>
          <a:ext cx="1867016" cy="3516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3377"/>
                <a:gridCol w="233377"/>
                <a:gridCol w="233377"/>
                <a:gridCol w="233377"/>
                <a:gridCol w="233377"/>
                <a:gridCol w="233377"/>
                <a:gridCol w="233377"/>
                <a:gridCol w="233377"/>
              </a:tblGrid>
              <a:tr h="35165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x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graphicFrame>
        <p:nvGraphicFramePr>
          <p:cNvPr id="33" name="표 3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677103062"/>
              </p:ext>
            </p:extLst>
          </p:nvPr>
        </p:nvGraphicFramePr>
        <p:xfrm>
          <a:off x="5790503" y="5522952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/>
                <a:gridCol w="235867"/>
                <a:gridCol w="235867"/>
                <a:gridCol w="235867"/>
                <a:gridCol w="235867"/>
                <a:gridCol w="235867"/>
                <a:gridCol w="235867"/>
                <a:gridCol w="235867"/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30" name="TextBox 29"/>
          <p:cNvSpPr txBox="1"/>
          <p:nvPr/>
        </p:nvSpPr>
        <p:spPr>
          <a:xfrm>
            <a:off x="5455693" y="5511289"/>
            <a:ext cx="3738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prstClr val="black"/>
                </a:solidFill>
              </a:rPr>
              <a:t>&amp;</a:t>
            </a:r>
            <a:endParaRPr lang="ko-KR" altLang="en-US" dirty="0">
              <a:solidFill>
                <a:prstClr val="black"/>
              </a:solidFill>
            </a:endParaRPr>
          </a:p>
        </p:txBody>
      </p:sp>
      <p:cxnSp>
        <p:nvCxnSpPr>
          <p:cNvPr id="9216" name="직선 연결선 9215"/>
          <p:cNvCxnSpPr/>
          <p:nvPr/>
        </p:nvCxnSpPr>
        <p:spPr>
          <a:xfrm>
            <a:off x="5455693" y="5903441"/>
            <a:ext cx="227583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8" name="표 3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xmlns="" val="1191057465"/>
              </p:ext>
            </p:extLst>
          </p:nvPr>
        </p:nvGraphicFramePr>
        <p:xfrm>
          <a:off x="5790505" y="5889005"/>
          <a:ext cx="1863823" cy="357669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754"/>
                <a:gridCol w="235867"/>
                <a:gridCol w="235867"/>
                <a:gridCol w="235867"/>
                <a:gridCol w="235867"/>
                <a:gridCol w="235867"/>
                <a:gridCol w="235867"/>
                <a:gridCol w="235867"/>
              </a:tblGrid>
              <a:tr h="357669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Y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400" b="0" dirty="0" smtClean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1400" b="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</a:tr>
            </a:tbl>
          </a:graphicData>
        </a:graphic>
      </p:graphicFrame>
      <p:sp>
        <p:nvSpPr>
          <p:cNvPr id="40" name="모서리가 둥근 사각형 설명선 39"/>
          <p:cNvSpPr/>
          <p:nvPr/>
        </p:nvSpPr>
        <p:spPr>
          <a:xfrm>
            <a:off x="7977663" y="5847280"/>
            <a:ext cx="1099243" cy="442674"/>
          </a:xfrm>
          <a:prstGeom prst="wedgeRoundRectCallout">
            <a:avLst>
              <a:gd name="adj1" fmla="val -73052"/>
              <a:gd name="adj2" fmla="val -11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00" dirty="0">
                <a:solidFill>
                  <a:prstClr val="black"/>
                </a:solidFill>
              </a:rPr>
              <a:t>Y</a:t>
            </a:r>
            <a:r>
              <a:rPr lang="ko-KR" altLang="en-US" sz="1000" dirty="0">
                <a:solidFill>
                  <a:prstClr val="black"/>
                </a:solidFill>
              </a:rPr>
              <a:t>비트가 </a:t>
            </a:r>
            <a:r>
              <a:rPr lang="en-US" altLang="ko-KR" sz="1000" dirty="0">
                <a:solidFill>
                  <a:prstClr val="black"/>
                </a:solidFill>
              </a:rPr>
              <a:t>0 </a:t>
            </a:r>
            <a:r>
              <a:rPr lang="ko-KR" altLang="en-US" sz="1000" dirty="0">
                <a:solidFill>
                  <a:prstClr val="black"/>
                </a:solidFill>
              </a:rPr>
              <a:t>이면</a:t>
            </a:r>
            <a:endParaRPr lang="en-US" altLang="ko-KR" sz="1000" dirty="0">
              <a:solidFill>
                <a:prstClr val="black"/>
              </a:solidFill>
            </a:endParaRPr>
          </a:p>
          <a:p>
            <a:r>
              <a:rPr lang="ko-KR" altLang="en-US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>
                <a:solidFill>
                  <a:prstClr val="black"/>
                </a:solidFill>
              </a:rPr>
              <a:t>&amp; </a:t>
            </a:r>
            <a:r>
              <a:rPr lang="ko-KR" altLang="en-US" sz="1000" dirty="0">
                <a:solidFill>
                  <a:prstClr val="black"/>
                </a:solidFill>
              </a:rPr>
              <a:t>결과는 </a:t>
            </a:r>
            <a:r>
              <a:rPr lang="en-US" altLang="ko-KR" sz="1000" dirty="0">
                <a:solidFill>
                  <a:prstClr val="black"/>
                </a:solidFill>
              </a:rPr>
              <a:t>0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618241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>
                <a:solidFill>
                  <a:srgbClr val="775F55"/>
                </a:solidFill>
              </a:rPr>
              <a:pPr/>
              <a:t>29</a:t>
            </a:fld>
            <a:endParaRPr lang="ko-KR" altLang="en-US">
              <a:solidFill>
                <a:srgbClr val="775F55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7818" y="212529"/>
            <a:ext cx="2808312" cy="752475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시프트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r>
              <a:rPr lang="ko-KR" altLang="en-US" dirty="0" smtClean="0"/>
              <a:t>연산자</a:t>
            </a:r>
            <a:endParaRPr lang="ko-KR" altLang="en-US" dirty="0"/>
          </a:p>
        </p:txBody>
      </p:sp>
      <p:sp>
        <p:nvSpPr>
          <p:cNvPr id="53249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3251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553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688" y="44623"/>
            <a:ext cx="6480720" cy="1968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2211992"/>
            <a:ext cx="7750077" cy="46013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447736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식별자</a:t>
            </a:r>
            <a:r>
              <a:rPr lang="ko-KR" altLang="en-US" dirty="0" smtClean="0"/>
              <a:t> </a:t>
            </a:r>
            <a:r>
              <a:rPr lang="en-US" altLang="ko-KR" dirty="0" smtClean="0"/>
              <a:t>(identifier)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식별자란</a:t>
            </a:r>
            <a:r>
              <a:rPr lang="en-US" altLang="ko-KR" dirty="0" smtClean="0"/>
              <a:t>?</a:t>
            </a:r>
          </a:p>
          <a:p>
            <a:pPr lvl="1"/>
            <a:r>
              <a:rPr lang="ko-KR" altLang="en-US" dirty="0" smtClean="0"/>
              <a:t>클래스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상수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등에 붙이는 이름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식별자의 원칙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‘</a:t>
            </a:r>
            <a:r>
              <a:rPr lang="en-US" altLang="ko-KR" dirty="0" smtClean="0"/>
              <a:t>@’, ‘#’, ‘!’</a:t>
            </a:r>
            <a:r>
              <a:rPr lang="ko-KR" altLang="en-US" dirty="0" smtClean="0"/>
              <a:t>와 같은 특수 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공백 또는 탭은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사용할 수 없으나 </a:t>
            </a:r>
            <a:r>
              <a:rPr lang="en-US" altLang="ko-KR" dirty="0" smtClean="0"/>
              <a:t>‘_’, ‘$’</a:t>
            </a:r>
            <a:r>
              <a:rPr lang="ko-KR" altLang="en-US" dirty="0" smtClean="0"/>
              <a:t>는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유니코드 문자 사용 가능</a:t>
            </a:r>
            <a:r>
              <a:rPr lang="en-US" altLang="ko-KR" dirty="0" smtClean="0"/>
              <a:t>. </a:t>
            </a:r>
            <a:r>
              <a:rPr lang="ko-KR" altLang="en-US" dirty="0" smtClean="0"/>
              <a:t>한글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언어의 키워드는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식별자의 첫 번째 문자로 숫자는 사용불가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‘_’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‘$’</a:t>
            </a:r>
            <a:r>
              <a:rPr lang="ko-KR" altLang="en-US" dirty="0" smtClean="0"/>
              <a:t>를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첫 번째 문자로 사용할 수 있으나 일반적으로 잘 사용하지 않는다</a:t>
            </a:r>
            <a:r>
              <a:rPr lang="en-US" altLang="ko-KR" dirty="0" smtClean="0"/>
              <a:t>.</a:t>
            </a:r>
          </a:p>
          <a:p>
            <a:pPr lvl="2"/>
            <a:r>
              <a:rPr lang="ko-KR" altLang="en-US" dirty="0" smtClean="0"/>
              <a:t>불린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(true, false)</a:t>
            </a:r>
            <a:r>
              <a:rPr lang="ko-KR" altLang="en-US" dirty="0" smtClean="0"/>
              <a:t>과 널 리터럴</a:t>
            </a:r>
            <a:r>
              <a:rPr lang="en-US" altLang="ko-KR" dirty="0" smtClean="0"/>
              <a:t>(null)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식별자로</a:t>
            </a:r>
            <a:r>
              <a:rPr lang="ko-KR" altLang="en-US" dirty="0" smtClean="0"/>
              <a:t> 사용불가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길이 제한 없음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대소문자 구별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b="1" dirty="0" err="1" smtClean="0"/>
              <a:t>barChart</a:t>
            </a:r>
            <a:r>
              <a:rPr lang="en-US" altLang="ko-KR" dirty="0" smtClean="0"/>
              <a:t>; </a:t>
            </a:r>
            <a:r>
              <a:rPr lang="ko-KR" altLang="en-US" dirty="0" smtClean="0"/>
              <a:t>와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en-US" altLang="ko-KR" b="1" dirty="0" err="1" smtClean="0"/>
              <a:t>barchart</a:t>
            </a:r>
            <a:r>
              <a:rPr lang="en-US" altLang="ko-KR" dirty="0" smtClean="0"/>
              <a:t>;</a:t>
            </a:r>
            <a:r>
              <a:rPr lang="ko-KR" altLang="en-US" dirty="0" smtClean="0"/>
              <a:t>는 서로 다른 </a:t>
            </a:r>
            <a:r>
              <a:rPr lang="ko-KR" altLang="en-US" dirty="0" err="1" smtClean="0"/>
              <a:t>식별자</a:t>
            </a:r>
            <a:r>
              <a:rPr lang="ko-KR" altLang="en-US" dirty="0" smtClean="0"/>
              <a:t> 선언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702997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370512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2-6 : </a:t>
            </a:r>
            <a:r>
              <a:rPr lang="ko-KR" altLang="en-US" dirty="0" smtClean="0"/>
              <a:t>비트 </a:t>
            </a:r>
            <a:r>
              <a:rPr lang="ko-KR" altLang="en-US" dirty="0"/>
              <a:t>연산자와 시</a:t>
            </a:r>
            <a:r>
              <a:rPr lang="ko-KR" altLang="en-US" dirty="0" smtClean="0"/>
              <a:t>프트 </a:t>
            </a:r>
            <a:r>
              <a:rPr lang="ko-KR" altLang="en-US" dirty="0"/>
              <a:t>연산자 </a:t>
            </a:r>
            <a:r>
              <a:rPr lang="ko-KR" altLang="en-US" dirty="0" smtClean="0"/>
              <a:t>사용하</a:t>
            </a:r>
            <a:r>
              <a:rPr lang="ko-KR" altLang="en-US" dirty="0"/>
              <a:t>기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03655" y="1879443"/>
            <a:ext cx="6319710" cy="433965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public class </a:t>
            </a:r>
            <a:r>
              <a:rPr lang="en-US" altLang="ko-KR" sz="1200" dirty="0" err="1">
                <a:solidFill>
                  <a:prstClr val="black"/>
                </a:solidFill>
              </a:rPr>
              <a:t>BitShiftOperator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{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public </a:t>
            </a:r>
            <a:r>
              <a:rPr lang="en-US" altLang="ko-KR" sz="12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200" dirty="0" err="1">
                <a:solidFill>
                  <a:prstClr val="black"/>
                </a:solidFill>
              </a:rPr>
              <a:t>args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short </a:t>
            </a:r>
            <a:r>
              <a:rPr lang="en-US" altLang="ko-KR" sz="1200" dirty="0">
                <a:solidFill>
                  <a:prstClr val="black"/>
                </a:solidFill>
              </a:rPr>
              <a:t>a = (short)0x55ff;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short </a:t>
            </a:r>
            <a:r>
              <a:rPr lang="en-US" altLang="ko-KR" sz="1200" dirty="0">
                <a:solidFill>
                  <a:prstClr val="black"/>
                </a:solidFill>
              </a:rPr>
              <a:t>b = (short)0x00ff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pPr defTabSz="144000"/>
            <a:endParaRPr lang="en-US" altLang="ko-KR" sz="1200" dirty="0">
              <a:solidFill>
                <a:prstClr val="black"/>
              </a:solidFill>
            </a:endParaRP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// </a:t>
            </a:r>
            <a:r>
              <a:rPr lang="ko-KR" altLang="en-US" sz="1200" dirty="0">
                <a:solidFill>
                  <a:prstClr val="black"/>
                </a:solidFill>
              </a:rPr>
              <a:t>비트 연산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("[</a:t>
            </a:r>
            <a:r>
              <a:rPr lang="ko-KR" altLang="en-US" sz="1200" dirty="0">
                <a:solidFill>
                  <a:prstClr val="black"/>
                </a:solidFill>
              </a:rPr>
              <a:t>비트 연산 결과</a:t>
            </a:r>
            <a:r>
              <a:rPr lang="en-US" altLang="ko-KR" sz="1200" dirty="0">
                <a:solidFill>
                  <a:prstClr val="black"/>
                </a:solidFill>
              </a:rPr>
              <a:t>]");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System.out.printf</a:t>
            </a:r>
            <a:r>
              <a:rPr lang="en-US" altLang="ko-KR" sz="1200" dirty="0">
                <a:solidFill>
                  <a:prstClr val="black"/>
                </a:solidFill>
              </a:rPr>
              <a:t>("%04x\n", (short)</a:t>
            </a:r>
            <a:r>
              <a:rPr lang="en-US" altLang="ko-KR" sz="1200" b="1" dirty="0">
                <a:solidFill>
                  <a:prstClr val="black"/>
                </a:solidFill>
              </a:rPr>
              <a:t>a &amp; b</a:t>
            </a:r>
            <a:r>
              <a:rPr lang="en-US" altLang="ko-KR" sz="1200" dirty="0">
                <a:solidFill>
                  <a:prstClr val="black"/>
                </a:solidFill>
              </a:rPr>
              <a:t>); </a:t>
            </a:r>
            <a:r>
              <a:rPr lang="en-US" altLang="ko-KR" sz="1200" dirty="0">
                <a:solidFill>
                  <a:prstClr val="black"/>
                </a:solidFill>
              </a:rPr>
              <a:t>	// </a:t>
            </a:r>
            <a:r>
              <a:rPr lang="ko-KR" altLang="en-US" sz="1200" dirty="0">
                <a:solidFill>
                  <a:prstClr val="black"/>
                </a:solidFill>
              </a:rPr>
              <a:t>비트 </a:t>
            </a:r>
            <a:r>
              <a:rPr lang="en-US" altLang="ko-KR" sz="1200" dirty="0">
                <a:solidFill>
                  <a:prstClr val="black"/>
                </a:solidFill>
              </a:rPr>
              <a:t>AND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System.out.printf</a:t>
            </a:r>
            <a:r>
              <a:rPr lang="en-US" altLang="ko-KR" sz="1200" dirty="0">
                <a:solidFill>
                  <a:prstClr val="black"/>
                </a:solidFill>
              </a:rPr>
              <a:t>("%04x\n", (short)</a:t>
            </a:r>
            <a:r>
              <a:rPr lang="en-US" altLang="ko-KR" sz="1200" b="1" dirty="0">
                <a:solidFill>
                  <a:prstClr val="black"/>
                </a:solidFill>
              </a:rPr>
              <a:t>a | b</a:t>
            </a:r>
            <a:r>
              <a:rPr lang="en-US" altLang="ko-KR" sz="1200" dirty="0">
                <a:solidFill>
                  <a:prstClr val="black"/>
                </a:solidFill>
              </a:rPr>
              <a:t>); </a:t>
            </a:r>
            <a:r>
              <a:rPr lang="en-US" altLang="ko-KR" sz="1200" dirty="0">
                <a:solidFill>
                  <a:prstClr val="black"/>
                </a:solidFill>
              </a:rPr>
              <a:t>		// </a:t>
            </a:r>
            <a:r>
              <a:rPr lang="ko-KR" altLang="en-US" sz="1200" dirty="0">
                <a:solidFill>
                  <a:prstClr val="black"/>
                </a:solidFill>
              </a:rPr>
              <a:t>비트 </a:t>
            </a:r>
            <a:r>
              <a:rPr lang="en-US" altLang="ko-KR" sz="1200" dirty="0">
                <a:solidFill>
                  <a:prstClr val="black"/>
                </a:solidFill>
              </a:rPr>
              <a:t>OR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System.out.printf</a:t>
            </a:r>
            <a:r>
              <a:rPr lang="en-US" altLang="ko-KR" sz="1200" dirty="0">
                <a:solidFill>
                  <a:prstClr val="black"/>
                </a:solidFill>
              </a:rPr>
              <a:t>("%04x\n", (short)</a:t>
            </a:r>
            <a:r>
              <a:rPr lang="en-US" altLang="ko-KR" sz="1200" b="1" dirty="0">
                <a:solidFill>
                  <a:prstClr val="black"/>
                </a:solidFill>
              </a:rPr>
              <a:t>a ^ b</a:t>
            </a:r>
            <a:r>
              <a:rPr lang="en-US" altLang="ko-KR" sz="1200" dirty="0">
                <a:solidFill>
                  <a:prstClr val="black"/>
                </a:solidFill>
              </a:rPr>
              <a:t>); </a:t>
            </a:r>
            <a:r>
              <a:rPr lang="en-US" altLang="ko-KR" sz="1200" dirty="0">
                <a:solidFill>
                  <a:prstClr val="black"/>
                </a:solidFill>
              </a:rPr>
              <a:t>	// </a:t>
            </a:r>
            <a:r>
              <a:rPr lang="ko-KR" altLang="en-US" sz="1200" dirty="0">
                <a:solidFill>
                  <a:prstClr val="black"/>
                </a:solidFill>
              </a:rPr>
              <a:t>비트 </a:t>
            </a:r>
            <a:r>
              <a:rPr lang="en-US" altLang="ko-KR" sz="1200" dirty="0">
                <a:solidFill>
                  <a:prstClr val="black"/>
                </a:solidFill>
              </a:rPr>
              <a:t>XOR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System.out.printf</a:t>
            </a:r>
            <a:r>
              <a:rPr lang="en-US" altLang="ko-KR" sz="1200" dirty="0">
                <a:solidFill>
                  <a:prstClr val="black"/>
                </a:solidFill>
              </a:rPr>
              <a:t>("%04x\n", (short)</a:t>
            </a:r>
            <a:r>
              <a:rPr lang="en-US" altLang="ko-KR" sz="1200" b="1" dirty="0">
                <a:solidFill>
                  <a:prstClr val="black"/>
                </a:solidFill>
              </a:rPr>
              <a:t>~a</a:t>
            </a:r>
            <a:r>
              <a:rPr lang="en-US" altLang="ko-KR" sz="1200" dirty="0">
                <a:solidFill>
                  <a:prstClr val="black"/>
                </a:solidFill>
              </a:rPr>
              <a:t>); </a:t>
            </a:r>
            <a:r>
              <a:rPr lang="en-US" altLang="ko-KR" sz="1200" dirty="0">
                <a:solidFill>
                  <a:prstClr val="black"/>
                </a:solidFill>
              </a:rPr>
              <a:t>		// </a:t>
            </a:r>
            <a:r>
              <a:rPr lang="ko-KR" altLang="en-US" sz="1200" dirty="0">
                <a:solidFill>
                  <a:prstClr val="black"/>
                </a:solidFill>
              </a:rPr>
              <a:t>비트 </a:t>
            </a:r>
            <a:r>
              <a:rPr lang="en-US" altLang="ko-KR" sz="1200" dirty="0">
                <a:solidFill>
                  <a:prstClr val="black"/>
                </a:solidFill>
              </a:rPr>
              <a:t>NOT</a:t>
            </a:r>
          </a:p>
          <a:p>
            <a:pPr defTabSz="144000"/>
            <a:endParaRPr lang="en-US" altLang="ko-KR" sz="1200" dirty="0">
              <a:solidFill>
                <a:prstClr val="black"/>
              </a:solidFill>
            </a:endParaRP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>
                <a:solidFill>
                  <a:prstClr val="black"/>
                </a:solidFill>
              </a:rPr>
              <a:t>byte </a:t>
            </a:r>
            <a:r>
              <a:rPr lang="en-US" altLang="ko-KR" sz="1200" dirty="0">
                <a:solidFill>
                  <a:prstClr val="black"/>
                </a:solidFill>
              </a:rPr>
              <a:t>c = 20; // 0x14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byte </a:t>
            </a:r>
            <a:r>
              <a:rPr lang="en-US" altLang="ko-KR" sz="1200" dirty="0">
                <a:solidFill>
                  <a:prstClr val="black"/>
                </a:solidFill>
              </a:rPr>
              <a:t>d = -8; // </a:t>
            </a:r>
            <a:r>
              <a:rPr lang="en-US" altLang="ko-KR" sz="1200" dirty="0">
                <a:solidFill>
                  <a:prstClr val="black"/>
                </a:solidFill>
              </a:rPr>
              <a:t>0xf8</a:t>
            </a:r>
          </a:p>
          <a:p>
            <a:pPr defTabSz="144000"/>
            <a:endParaRPr lang="en-US" altLang="ko-KR" sz="1200" dirty="0">
              <a:solidFill>
                <a:prstClr val="black"/>
              </a:solidFill>
            </a:endParaRP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// </a:t>
            </a:r>
            <a:r>
              <a:rPr lang="ko-KR" altLang="en-US" sz="1200" dirty="0">
                <a:solidFill>
                  <a:prstClr val="black"/>
                </a:solidFill>
              </a:rPr>
              <a:t>시프트 연산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("[</a:t>
            </a:r>
            <a:r>
              <a:rPr lang="ko-KR" altLang="en-US" sz="1200" dirty="0">
                <a:solidFill>
                  <a:prstClr val="black"/>
                </a:solidFill>
              </a:rPr>
              <a:t>시프트 연산 결과</a:t>
            </a:r>
            <a:r>
              <a:rPr lang="en-US" altLang="ko-KR" sz="1200" dirty="0">
                <a:solidFill>
                  <a:prstClr val="black"/>
                </a:solidFill>
              </a:rPr>
              <a:t>]");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b="1" dirty="0">
                <a:solidFill>
                  <a:prstClr val="black"/>
                </a:solidFill>
              </a:rPr>
              <a:t>c </a:t>
            </a:r>
            <a:r>
              <a:rPr lang="en-US" altLang="ko-KR" sz="1200" b="1" dirty="0">
                <a:solidFill>
                  <a:prstClr val="black"/>
                </a:solidFill>
              </a:rPr>
              <a:t>&lt;&lt; 2</a:t>
            </a:r>
            <a:r>
              <a:rPr lang="en-US" altLang="ko-KR" sz="1200" dirty="0">
                <a:solidFill>
                  <a:prstClr val="black"/>
                </a:solidFill>
              </a:rPr>
              <a:t>); // c</a:t>
            </a:r>
            <a:r>
              <a:rPr lang="ko-KR" altLang="en-US" sz="1200" dirty="0">
                <a:solidFill>
                  <a:prstClr val="black"/>
                </a:solidFill>
              </a:rPr>
              <a:t>를 </a:t>
            </a:r>
            <a:r>
              <a:rPr lang="en-US" altLang="ko-KR" sz="1200" dirty="0">
                <a:solidFill>
                  <a:prstClr val="black"/>
                </a:solidFill>
              </a:rPr>
              <a:t>2</a:t>
            </a:r>
            <a:r>
              <a:rPr lang="ko-KR" altLang="en-US" sz="1200" dirty="0">
                <a:solidFill>
                  <a:prstClr val="black"/>
                </a:solidFill>
              </a:rPr>
              <a:t>비트 왼쪽 시프트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b="1" dirty="0">
                <a:solidFill>
                  <a:prstClr val="black"/>
                </a:solidFill>
              </a:rPr>
              <a:t>c </a:t>
            </a:r>
            <a:r>
              <a:rPr lang="en-US" altLang="ko-KR" sz="1200" b="1" dirty="0">
                <a:solidFill>
                  <a:prstClr val="black"/>
                </a:solidFill>
              </a:rPr>
              <a:t>&gt;&gt; 2</a:t>
            </a:r>
            <a:r>
              <a:rPr lang="en-US" altLang="ko-KR" sz="1200" dirty="0">
                <a:solidFill>
                  <a:prstClr val="black"/>
                </a:solidFill>
              </a:rPr>
              <a:t>); // c</a:t>
            </a:r>
            <a:r>
              <a:rPr lang="ko-KR" altLang="en-US" sz="1200" dirty="0">
                <a:solidFill>
                  <a:prstClr val="black"/>
                </a:solidFill>
              </a:rPr>
              <a:t>를 </a:t>
            </a:r>
            <a:r>
              <a:rPr lang="en-US" altLang="ko-KR" sz="1200" dirty="0">
                <a:solidFill>
                  <a:prstClr val="black"/>
                </a:solidFill>
              </a:rPr>
              <a:t>2</a:t>
            </a:r>
            <a:r>
              <a:rPr lang="ko-KR" altLang="en-US" sz="1200" dirty="0">
                <a:solidFill>
                  <a:prstClr val="black"/>
                </a:solidFill>
              </a:rPr>
              <a:t>비트 오른쪽 시프트</a:t>
            </a:r>
            <a:r>
              <a:rPr lang="en-US" altLang="ko-KR" sz="1200" dirty="0">
                <a:solidFill>
                  <a:prstClr val="black"/>
                </a:solidFill>
              </a:rPr>
              <a:t>.  </a:t>
            </a:r>
            <a:r>
              <a:rPr lang="ko-KR" altLang="en-US" sz="1200" dirty="0">
                <a:solidFill>
                  <a:prstClr val="black"/>
                </a:solidFill>
              </a:rPr>
              <a:t>양수이므로 </a:t>
            </a:r>
            <a:r>
              <a:rPr lang="en-US" altLang="ko-KR" sz="1200" dirty="0">
                <a:solidFill>
                  <a:prstClr val="black"/>
                </a:solidFill>
              </a:rPr>
              <a:t>0 </a:t>
            </a:r>
            <a:r>
              <a:rPr lang="ko-KR" altLang="en-US" sz="1200" dirty="0">
                <a:solidFill>
                  <a:prstClr val="black"/>
                </a:solidFill>
              </a:rPr>
              <a:t>삽입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b="1" dirty="0">
                <a:solidFill>
                  <a:prstClr val="black"/>
                </a:solidFill>
              </a:rPr>
              <a:t>d </a:t>
            </a:r>
            <a:r>
              <a:rPr lang="en-US" altLang="ko-KR" sz="1200" b="1" dirty="0">
                <a:solidFill>
                  <a:prstClr val="black"/>
                </a:solidFill>
              </a:rPr>
              <a:t>&gt;&gt; 2</a:t>
            </a:r>
            <a:r>
              <a:rPr lang="en-US" altLang="ko-KR" sz="1200" dirty="0">
                <a:solidFill>
                  <a:prstClr val="black"/>
                </a:solidFill>
              </a:rPr>
              <a:t>); // d</a:t>
            </a:r>
            <a:r>
              <a:rPr lang="ko-KR" altLang="en-US" sz="1200" dirty="0">
                <a:solidFill>
                  <a:prstClr val="black"/>
                </a:solidFill>
              </a:rPr>
              <a:t>를 </a:t>
            </a:r>
            <a:r>
              <a:rPr lang="en-US" altLang="ko-KR" sz="1200" dirty="0">
                <a:solidFill>
                  <a:prstClr val="black"/>
                </a:solidFill>
              </a:rPr>
              <a:t>2</a:t>
            </a:r>
            <a:r>
              <a:rPr lang="ko-KR" altLang="en-US" sz="1200" dirty="0">
                <a:solidFill>
                  <a:prstClr val="black"/>
                </a:solidFill>
              </a:rPr>
              <a:t>비트 오른쪽 시프트</a:t>
            </a:r>
            <a:r>
              <a:rPr lang="en-US" altLang="ko-KR" sz="1200" dirty="0">
                <a:solidFill>
                  <a:prstClr val="black"/>
                </a:solidFill>
              </a:rPr>
              <a:t>. </a:t>
            </a:r>
            <a:r>
              <a:rPr lang="ko-KR" altLang="en-US" sz="1200" dirty="0">
                <a:solidFill>
                  <a:prstClr val="black"/>
                </a:solidFill>
              </a:rPr>
              <a:t>음수이므로 </a:t>
            </a:r>
            <a:r>
              <a:rPr lang="en-US" altLang="ko-KR" sz="1200" dirty="0">
                <a:solidFill>
                  <a:prstClr val="black"/>
                </a:solidFill>
              </a:rPr>
              <a:t>1 </a:t>
            </a:r>
            <a:r>
              <a:rPr lang="ko-KR" altLang="en-US" sz="1200" dirty="0">
                <a:solidFill>
                  <a:prstClr val="black"/>
                </a:solidFill>
              </a:rPr>
              <a:t>삽입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System.out.printf</a:t>
            </a:r>
            <a:r>
              <a:rPr lang="en-US" altLang="ko-KR" sz="1200" dirty="0">
                <a:solidFill>
                  <a:prstClr val="black"/>
                </a:solidFill>
              </a:rPr>
              <a:t>("%x\n</a:t>
            </a:r>
            <a:r>
              <a:rPr lang="en-US" altLang="ko-KR" sz="1200" dirty="0">
                <a:solidFill>
                  <a:prstClr val="black"/>
                </a:solidFill>
              </a:rPr>
              <a:t>", 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b="1" dirty="0">
                <a:solidFill>
                  <a:prstClr val="black"/>
                </a:solidFill>
              </a:rPr>
              <a:t>d </a:t>
            </a:r>
            <a:r>
              <a:rPr lang="en-US" altLang="ko-KR" sz="1200" b="1" dirty="0">
                <a:solidFill>
                  <a:prstClr val="black"/>
                </a:solidFill>
              </a:rPr>
              <a:t>&gt;&gt;&gt; 2</a:t>
            </a:r>
            <a:r>
              <a:rPr lang="en-US" altLang="ko-KR" sz="1200" dirty="0">
                <a:solidFill>
                  <a:prstClr val="black"/>
                </a:solidFill>
              </a:rPr>
              <a:t>)); // d</a:t>
            </a:r>
            <a:r>
              <a:rPr lang="ko-KR" altLang="en-US" sz="1200" dirty="0">
                <a:solidFill>
                  <a:prstClr val="black"/>
                </a:solidFill>
              </a:rPr>
              <a:t>를 </a:t>
            </a:r>
            <a:r>
              <a:rPr lang="en-US" altLang="ko-KR" sz="1200" dirty="0">
                <a:solidFill>
                  <a:prstClr val="black"/>
                </a:solidFill>
              </a:rPr>
              <a:t>2</a:t>
            </a:r>
            <a:r>
              <a:rPr lang="ko-KR" altLang="en-US" sz="1200" dirty="0">
                <a:solidFill>
                  <a:prstClr val="black"/>
                </a:solidFill>
              </a:rPr>
              <a:t>비트 오른쪽 시프트</a:t>
            </a:r>
            <a:r>
              <a:rPr lang="en-US" altLang="ko-KR" sz="1200" dirty="0">
                <a:solidFill>
                  <a:prstClr val="black"/>
                </a:solidFill>
              </a:rPr>
              <a:t>. 0 </a:t>
            </a:r>
            <a:r>
              <a:rPr lang="ko-KR" altLang="en-US" sz="1200" dirty="0">
                <a:solidFill>
                  <a:prstClr val="black"/>
                </a:solidFill>
              </a:rPr>
              <a:t>삽입</a:t>
            </a: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	}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44000"/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77471" y="1364575"/>
            <a:ext cx="82870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다음 코드의 실행 결과는 무엇인가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?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7090712" y="4111506"/>
            <a:ext cx="1270106" cy="212365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200" dirty="0">
                <a:solidFill>
                  <a:prstClr val="black"/>
                </a:solidFill>
              </a:rPr>
              <a:t>[</a:t>
            </a:r>
            <a:r>
              <a:rPr lang="ko-KR" altLang="en-US" sz="1200" dirty="0">
                <a:solidFill>
                  <a:prstClr val="black"/>
                </a:solidFill>
              </a:rPr>
              <a:t>비트 연산 결과</a:t>
            </a:r>
            <a:r>
              <a:rPr lang="en-US" altLang="ko-KR" sz="1200" dirty="0">
                <a:solidFill>
                  <a:prstClr val="black"/>
                </a:solidFill>
              </a:rPr>
              <a:t>]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00ff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55ff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5500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aa00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[</a:t>
            </a:r>
            <a:r>
              <a:rPr lang="ko-KR" altLang="en-US" sz="1200" dirty="0">
                <a:solidFill>
                  <a:prstClr val="black"/>
                </a:solidFill>
              </a:rPr>
              <a:t>시프트 연산 결과</a:t>
            </a:r>
            <a:r>
              <a:rPr lang="en-US" altLang="ko-KR" sz="1200" dirty="0">
                <a:solidFill>
                  <a:prstClr val="black"/>
                </a:solidFill>
              </a:rPr>
              <a:t>]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80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5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-2</a:t>
            </a:r>
          </a:p>
          <a:p>
            <a:r>
              <a:rPr lang="en-US" altLang="ko-KR" sz="1200" dirty="0">
                <a:solidFill>
                  <a:prstClr val="black"/>
                </a:solidFill>
              </a:rPr>
              <a:t>3ffffffe</a:t>
            </a:r>
            <a:endParaRPr lang="en-US" altLang="ko-KR" sz="1200" dirty="0">
              <a:solidFill>
                <a:prstClr val="black"/>
              </a:solidFill>
            </a:endParaRPr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03184" y="2708921"/>
            <a:ext cx="3240361" cy="360040"/>
          </a:xfrm>
          <a:prstGeom prst="wedgeRoundRectCallout">
            <a:avLst>
              <a:gd name="adj1" fmla="val -63749"/>
              <a:gd name="adj2" fmla="val 1200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 err="1">
                <a:solidFill>
                  <a:prstClr val="black"/>
                </a:solidFill>
              </a:rPr>
              <a:t>printf</a:t>
            </a:r>
            <a:r>
              <a:rPr lang="en-US" altLang="ko-KR" sz="1000" dirty="0">
                <a:solidFill>
                  <a:prstClr val="black"/>
                </a:solidFill>
              </a:rPr>
              <a:t>("%04", ...) </a:t>
            </a:r>
            <a:r>
              <a:rPr lang="ko-KR" altLang="en-US" sz="1000" dirty="0" err="1">
                <a:solidFill>
                  <a:prstClr val="black"/>
                </a:solidFill>
              </a:rPr>
              <a:t>메소드는</a:t>
            </a:r>
            <a:r>
              <a:rPr lang="ko-KR" altLang="en-US" sz="1000" dirty="0">
                <a:solidFill>
                  <a:prstClr val="black"/>
                </a:solidFill>
              </a:rPr>
              <a:t> 값을 </a:t>
            </a:r>
            <a:r>
              <a:rPr lang="en-US" altLang="ko-KR" sz="1000" dirty="0">
                <a:solidFill>
                  <a:prstClr val="black"/>
                </a:solidFill>
              </a:rPr>
              <a:t>4</a:t>
            </a:r>
            <a:r>
              <a:rPr lang="ko-KR" altLang="en-US" sz="1000" dirty="0">
                <a:solidFill>
                  <a:prstClr val="black"/>
                </a:solidFill>
              </a:rPr>
              <a:t>자리의</a:t>
            </a:r>
          </a:p>
          <a:p>
            <a:r>
              <a:rPr lang="en-US" altLang="ko-KR" sz="1000" dirty="0">
                <a:solidFill>
                  <a:prstClr val="black"/>
                </a:solidFill>
              </a:rPr>
              <a:t>16</a:t>
            </a:r>
            <a:r>
              <a:rPr lang="ko-KR" altLang="en-US" sz="1000" dirty="0">
                <a:solidFill>
                  <a:prstClr val="black"/>
                </a:solidFill>
              </a:rPr>
              <a:t>진수로 출력하고 빈 곳에는 </a:t>
            </a:r>
            <a:r>
              <a:rPr lang="en-US" altLang="ko-KR" sz="1000" dirty="0">
                <a:solidFill>
                  <a:prstClr val="black"/>
                </a:solidFill>
              </a:rPr>
              <a:t>0</a:t>
            </a:r>
            <a:r>
              <a:rPr lang="ko-KR" altLang="en-US" sz="1000" dirty="0">
                <a:solidFill>
                  <a:prstClr val="black"/>
                </a:solidFill>
              </a:rPr>
              <a:t>을 삽입한다</a:t>
            </a:r>
            <a:r>
              <a:rPr lang="en-US" altLang="ko-KR" sz="1000" dirty="0">
                <a:solidFill>
                  <a:prstClr val="black"/>
                </a:solidFill>
              </a:rPr>
              <a:t>.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3848871" y="4365104"/>
            <a:ext cx="1944216" cy="360040"/>
          </a:xfrm>
          <a:prstGeom prst="wedgeRoundRectCallout">
            <a:avLst>
              <a:gd name="adj1" fmla="val -61611"/>
              <a:gd name="adj2" fmla="val 14598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prstClr val="black"/>
                </a:solidFill>
              </a:rPr>
              <a:t>c</a:t>
            </a:r>
            <a:r>
              <a:rPr lang="ko-KR" altLang="en-US" sz="1000" dirty="0">
                <a:solidFill>
                  <a:prstClr val="black"/>
                </a:solidFill>
              </a:rPr>
              <a:t>에 </a:t>
            </a:r>
            <a:r>
              <a:rPr lang="en-US" altLang="ko-KR" sz="1000" dirty="0">
                <a:solidFill>
                  <a:prstClr val="black"/>
                </a:solidFill>
              </a:rPr>
              <a:t>4</a:t>
            </a:r>
            <a:r>
              <a:rPr lang="ko-KR" altLang="en-US" sz="1000" dirty="0">
                <a:solidFill>
                  <a:prstClr val="black"/>
                </a:solidFill>
              </a:rPr>
              <a:t>를 곱한 결과가 나타난다</a:t>
            </a:r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292080" y="4790856"/>
            <a:ext cx="1199786" cy="360040"/>
          </a:xfrm>
          <a:prstGeom prst="wedgeRoundRectCallout">
            <a:avLst>
              <a:gd name="adj1" fmla="val -105320"/>
              <a:gd name="adj2" fmla="val 8538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prstClr val="black"/>
                </a:solidFill>
              </a:rPr>
              <a:t>4</a:t>
            </a:r>
            <a:r>
              <a:rPr lang="ko-KR" altLang="en-US" sz="1000" dirty="0">
                <a:solidFill>
                  <a:prstClr val="black"/>
                </a:solidFill>
              </a:rPr>
              <a:t>로 나누기 효과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1691680" y="6039073"/>
            <a:ext cx="1563141" cy="360040"/>
          </a:xfrm>
          <a:prstGeom prst="wedgeRoundRectCallout">
            <a:avLst>
              <a:gd name="adj1" fmla="val 63927"/>
              <a:gd name="adj2" fmla="val -12241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00" dirty="0">
                <a:solidFill>
                  <a:prstClr val="black"/>
                </a:solidFill>
              </a:rPr>
              <a:t>d</a:t>
            </a:r>
            <a:r>
              <a:rPr lang="ko-KR" altLang="en-US" sz="1000" dirty="0">
                <a:solidFill>
                  <a:prstClr val="black"/>
                </a:solidFill>
              </a:rPr>
              <a:t>가 음수이어도 </a:t>
            </a:r>
            <a:r>
              <a:rPr lang="en-US" altLang="ko-KR" sz="1000" dirty="0">
                <a:solidFill>
                  <a:prstClr val="black"/>
                </a:solidFill>
              </a:rPr>
              <a:t>0 </a:t>
            </a:r>
            <a:r>
              <a:rPr lang="ko-KR" altLang="en-US" sz="1000" dirty="0">
                <a:solidFill>
                  <a:prstClr val="black"/>
                </a:solidFill>
              </a:rPr>
              <a:t>삽입</a:t>
            </a:r>
            <a:r>
              <a:rPr lang="en-US" altLang="ko-KR" sz="1000" dirty="0">
                <a:solidFill>
                  <a:prstClr val="black"/>
                </a:solidFill>
              </a:rPr>
              <a:t>. </a:t>
            </a:r>
          </a:p>
          <a:p>
            <a:r>
              <a:rPr lang="en-US" altLang="ko-KR" sz="1000" dirty="0">
                <a:solidFill>
                  <a:prstClr val="black"/>
                </a:solidFill>
              </a:rPr>
              <a:t>4</a:t>
            </a:r>
            <a:r>
              <a:rPr lang="ko-KR" altLang="en-US" sz="1000" dirty="0">
                <a:solidFill>
                  <a:prstClr val="black"/>
                </a:solidFill>
              </a:rPr>
              <a:t>로 나누기 효과 없음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6036074" y="5122718"/>
            <a:ext cx="219253" cy="384663"/>
          </a:xfrm>
          <a:custGeom>
            <a:avLst/>
            <a:gdLst>
              <a:gd name="connsiteX0" fmla="*/ 219253 w 219253"/>
              <a:gd name="connsiteY0" fmla="*/ 41564 h 384663"/>
              <a:gd name="connsiteX1" fmla="*/ 1044 w 219253"/>
              <a:gd name="connsiteY1" fmla="*/ 384464 h 384663"/>
              <a:gd name="connsiteX2" fmla="*/ 136126 w 219253"/>
              <a:gd name="connsiteY2" fmla="*/ 0 h 3846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19253" h="384663">
                <a:moveTo>
                  <a:pt x="219253" y="41564"/>
                </a:moveTo>
                <a:cubicBezTo>
                  <a:pt x="117075" y="216477"/>
                  <a:pt x="14898" y="391391"/>
                  <a:pt x="1044" y="384464"/>
                </a:cubicBezTo>
                <a:cubicBezTo>
                  <a:pt x="-12810" y="377537"/>
                  <a:pt x="115344" y="69273"/>
                  <a:pt x="136126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863395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비교연산자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논리연산자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비교연산자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두 개의 값을 비교하여 </a:t>
            </a:r>
            <a:r>
              <a:rPr lang="en-US" altLang="ko-KR" sz="2000" dirty="0" smtClean="0"/>
              <a:t>true/false </a:t>
            </a:r>
            <a:r>
              <a:rPr lang="ko-KR" altLang="en-US" sz="2000" dirty="0" smtClean="0"/>
              <a:t>결과</a:t>
            </a:r>
            <a:endParaRPr lang="en-US" altLang="ko-KR" sz="2000" dirty="0" smtClean="0"/>
          </a:p>
          <a:p>
            <a:r>
              <a:rPr lang="ko-KR" altLang="en-US" sz="2000" dirty="0" smtClean="0"/>
              <a:t>논리연산자 </a:t>
            </a:r>
            <a:r>
              <a:rPr lang="en-US" altLang="ko-KR" sz="2000" dirty="0" smtClean="0"/>
              <a:t>: </a:t>
            </a:r>
            <a:r>
              <a:rPr lang="ko-KR" altLang="en-US" sz="2000" dirty="0" smtClean="0"/>
              <a:t>두 개의 논리 값에 논리 연산</a:t>
            </a:r>
            <a:r>
              <a:rPr lang="en-US" altLang="ko-KR" sz="2000" dirty="0" smtClean="0"/>
              <a:t>. </a:t>
            </a:r>
            <a:r>
              <a:rPr lang="ko-KR" altLang="en-US" sz="2000" dirty="0" smtClean="0"/>
              <a:t>논리 결과</a:t>
            </a:r>
            <a:endParaRPr lang="ko-KR" altLang="en-US" sz="2000" dirty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4577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grpSp>
        <p:nvGrpSpPr>
          <p:cNvPr id="5" name="그룹 5"/>
          <p:cNvGrpSpPr/>
          <p:nvPr/>
        </p:nvGrpSpPr>
        <p:grpSpPr>
          <a:xfrm>
            <a:off x="827583" y="2378790"/>
            <a:ext cx="3071471" cy="2228076"/>
            <a:chOff x="323528" y="2378790"/>
            <a:chExt cx="3659769" cy="2520280"/>
          </a:xfrm>
        </p:grpSpPr>
        <p:pic>
          <p:nvPicPr>
            <p:cNvPr id="13315" name="Picture 3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528" y="2378790"/>
              <a:ext cx="3659769" cy="252028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7" name="Picture 5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3768" y="2446412"/>
              <a:ext cx="465952" cy="2625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6" name="그룹 4"/>
          <p:cNvGrpSpPr/>
          <p:nvPr/>
        </p:nvGrpSpPr>
        <p:grpSpPr>
          <a:xfrm>
            <a:off x="4598436" y="2378790"/>
            <a:ext cx="4078020" cy="1554266"/>
            <a:chOff x="4094380" y="2378790"/>
            <a:chExt cx="4859109" cy="1758102"/>
          </a:xfrm>
        </p:grpSpPr>
        <p:pic>
          <p:nvPicPr>
            <p:cNvPr id="13316" name="Picture 4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94380" y="2378790"/>
              <a:ext cx="4859109" cy="17581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8" name="Picture 6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32240" y="2446412"/>
              <a:ext cx="482153" cy="27163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13319" name="Picture 7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100392" y="2446412"/>
              <a:ext cx="590550" cy="2857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직사각형 6"/>
          <p:cNvSpPr/>
          <p:nvPr/>
        </p:nvSpPr>
        <p:spPr>
          <a:xfrm>
            <a:off x="852502" y="5013176"/>
            <a:ext cx="7560840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(age &gt;= 20) &amp;&amp; (age &lt; 30) 									// </a:t>
            </a:r>
            <a:r>
              <a:rPr lang="ko-KR" altLang="en-US" sz="1400" dirty="0">
                <a:solidFill>
                  <a:prstClr val="black"/>
                </a:solidFill>
              </a:rPr>
              <a:t>나이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age)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20</a:t>
            </a:r>
            <a:r>
              <a:rPr lang="ko-KR" altLang="en-US" sz="1400" dirty="0">
                <a:solidFill>
                  <a:prstClr val="black"/>
                </a:solidFill>
              </a:rPr>
              <a:t>대인 경우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(c &gt;= 'A') &amp;&amp; (c &lt;= 'Z') 										// </a:t>
            </a:r>
            <a:r>
              <a:rPr lang="ko-KR" altLang="en-US" sz="1400" dirty="0">
                <a:solidFill>
                  <a:prstClr val="black"/>
                </a:solidFill>
              </a:rPr>
              <a:t>문자</a:t>
            </a:r>
            <a:r>
              <a:rPr lang="en-US" altLang="ko-KR" sz="1400" dirty="0">
                <a:solidFill>
                  <a:prstClr val="black"/>
                </a:solidFill>
              </a:rPr>
              <a:t>(char c)</a:t>
            </a:r>
            <a:r>
              <a:rPr lang="ko-KR" altLang="en-US" sz="1400" dirty="0">
                <a:solidFill>
                  <a:prstClr val="black"/>
                </a:solidFill>
              </a:rPr>
              <a:t>가 대문자인 경우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(x&gt;=0) &amp;&amp; (y&gt;=0) &amp;&amp; (x&lt;=50) &amp;&amp; (y&lt;=50) 	// (</a:t>
            </a:r>
            <a:r>
              <a:rPr lang="en-US" altLang="ko-KR" sz="1400" dirty="0" err="1">
                <a:solidFill>
                  <a:prstClr val="black"/>
                </a:solidFill>
              </a:rPr>
              <a:t>x,y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(0,0)</a:t>
            </a:r>
            <a:r>
              <a:rPr lang="ko-KR" altLang="en-US" sz="1400" dirty="0">
                <a:solidFill>
                  <a:prstClr val="black"/>
                </a:solidFill>
              </a:rPr>
              <a:t>과 </a:t>
            </a:r>
            <a:r>
              <a:rPr lang="en-US" altLang="ko-KR" sz="1400" dirty="0">
                <a:solidFill>
                  <a:prstClr val="black"/>
                </a:solidFill>
              </a:rPr>
              <a:t>(50,50)</a:t>
            </a:r>
            <a:r>
              <a:rPr lang="ko-KR" altLang="en-US" sz="1400" dirty="0">
                <a:solidFill>
                  <a:prstClr val="black"/>
                </a:solidFill>
              </a:rPr>
              <a:t>의 사각형 내에 있음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420175" y="5991607"/>
            <a:ext cx="315182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20 &lt;= age &lt; 30 // </a:t>
            </a:r>
            <a:r>
              <a:rPr lang="ko-KR" altLang="en-US" sz="1400" dirty="0" err="1">
                <a:solidFill>
                  <a:prstClr val="black"/>
                </a:solidFill>
              </a:rPr>
              <a:t>조건식</a:t>
            </a:r>
            <a:r>
              <a:rPr lang="ko-KR" altLang="en-US" sz="1400" dirty="0">
                <a:solidFill>
                  <a:prstClr val="black"/>
                </a:solidFill>
              </a:rPr>
              <a:t> 문법 오류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85950" y="5991607"/>
            <a:ext cx="404813" cy="2952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/>
        </p:spPr>
      </p:pic>
    </p:spTree>
    <p:extLst>
      <p:ext uri="{BB962C8B-B14F-4D97-AF65-F5344CB8AC3E}">
        <p14:creationId xmlns:p14="http://schemas.microsoft.com/office/powerpoint/2010/main" xmlns="" val="41782793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2-7 : </a:t>
            </a:r>
            <a:r>
              <a:rPr lang="ko-KR" altLang="en-US" dirty="0" smtClean="0"/>
              <a:t>비교 </a:t>
            </a:r>
            <a:r>
              <a:rPr lang="ko-KR" altLang="en-US" dirty="0"/>
              <a:t>연산자와 논리 연산자 사용하기</a:t>
            </a:r>
          </a:p>
        </p:txBody>
      </p:sp>
      <p:sp>
        <p:nvSpPr>
          <p:cNvPr id="5427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27584" y="1916832"/>
            <a:ext cx="453650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public class </a:t>
            </a:r>
            <a:r>
              <a:rPr lang="en-US" altLang="ko-KR" sz="1600" dirty="0" err="1">
                <a:solidFill>
                  <a:prstClr val="black"/>
                </a:solidFill>
              </a:rPr>
              <a:t>LogicalOperator</a:t>
            </a:r>
            <a:r>
              <a:rPr lang="en-US" altLang="ko-KR" sz="16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public </a:t>
            </a:r>
            <a:r>
              <a:rPr lang="en-US" altLang="ko-KR" sz="1600" dirty="0">
                <a:solidFill>
                  <a:prstClr val="black"/>
                </a:solidFill>
              </a:rPr>
              <a:t>static void main (String[] </a:t>
            </a:r>
            <a:r>
              <a:rPr lang="en-US" altLang="ko-KR" sz="1600" dirty="0" err="1">
                <a:solidFill>
                  <a:prstClr val="black"/>
                </a:solidFill>
              </a:rPr>
              <a:t>args</a:t>
            </a:r>
            <a:r>
              <a:rPr lang="en-US" altLang="ko-KR" sz="16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b="1" dirty="0">
                <a:solidFill>
                  <a:prstClr val="black"/>
                </a:solidFill>
              </a:rPr>
              <a:t>'a' &gt; 'b'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b="1" dirty="0">
                <a:solidFill>
                  <a:prstClr val="black"/>
                </a:solidFill>
              </a:rPr>
              <a:t>3 </a:t>
            </a:r>
            <a:r>
              <a:rPr lang="en-US" altLang="ko-KR" sz="1600" b="1" dirty="0">
                <a:solidFill>
                  <a:prstClr val="black"/>
                </a:solidFill>
              </a:rPr>
              <a:t>&gt;= 2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b="1" dirty="0">
                <a:solidFill>
                  <a:prstClr val="black"/>
                </a:solidFill>
              </a:rPr>
              <a:t>-1 &lt; 0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b="1" dirty="0">
                <a:solidFill>
                  <a:prstClr val="black"/>
                </a:solidFill>
              </a:rPr>
              <a:t>3.45 </a:t>
            </a:r>
            <a:r>
              <a:rPr lang="en-US" altLang="ko-KR" sz="1600" b="1" dirty="0">
                <a:solidFill>
                  <a:prstClr val="black"/>
                </a:solidFill>
              </a:rPr>
              <a:t>&lt;= 2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b="1" dirty="0">
                <a:solidFill>
                  <a:prstClr val="black"/>
                </a:solidFill>
              </a:rPr>
              <a:t>3 </a:t>
            </a:r>
            <a:r>
              <a:rPr lang="en-US" altLang="ko-KR" sz="1600" b="1" dirty="0">
                <a:solidFill>
                  <a:prstClr val="black"/>
                </a:solidFill>
              </a:rPr>
              <a:t>== 2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b="1" dirty="0">
                <a:solidFill>
                  <a:prstClr val="black"/>
                </a:solidFill>
              </a:rPr>
              <a:t>3 </a:t>
            </a:r>
            <a:r>
              <a:rPr lang="en-US" altLang="ko-KR" sz="1600" b="1" dirty="0">
                <a:solidFill>
                  <a:prstClr val="black"/>
                </a:solidFill>
              </a:rPr>
              <a:t>!= 2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b="1" dirty="0">
                <a:solidFill>
                  <a:prstClr val="black"/>
                </a:solidFill>
              </a:rPr>
              <a:t>!(3 != 2)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b="1" dirty="0">
                <a:solidFill>
                  <a:prstClr val="black"/>
                </a:solidFill>
              </a:rPr>
              <a:t>(3 &gt; 2) &amp;&amp; (3 &gt; 4)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b="1" dirty="0">
                <a:solidFill>
                  <a:prstClr val="black"/>
                </a:solidFill>
              </a:rPr>
              <a:t>(3 != 2) || (-1 &gt; 0)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b="1" dirty="0">
                <a:solidFill>
                  <a:prstClr val="black"/>
                </a:solidFill>
              </a:rPr>
              <a:t>(3 != 2) ^ (-1 &gt; 0)</a:t>
            </a:r>
            <a:r>
              <a:rPr lang="en-US" altLang="ko-KR" sz="16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}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5427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85786" y="1340768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다음 소스의 실행 결과는 무엇인가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?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796136" y="2913758"/>
            <a:ext cx="635053" cy="255454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</a:rPr>
              <a:t>false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true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true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false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false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true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false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false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true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true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1278551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대입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증감 연산자</a:t>
            </a:r>
            <a:endParaRPr lang="ko-KR" altLang="en-US" dirty="0"/>
          </a:p>
        </p:txBody>
      </p:sp>
      <p:sp>
        <p:nvSpPr>
          <p:cNvPr id="57345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553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27534" y="1412777"/>
            <a:ext cx="6441821" cy="2223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3188" y="3890784"/>
            <a:ext cx="6459132" cy="9918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032826" y="5112798"/>
            <a:ext cx="6635518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>
                <a:solidFill>
                  <a:prstClr val="black"/>
                </a:solidFill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</a:rPr>
              <a:t> a, b = 4;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a = </a:t>
            </a:r>
            <a:r>
              <a:rPr lang="en-US" altLang="ko-KR" sz="1600" b="1" dirty="0">
                <a:solidFill>
                  <a:prstClr val="black"/>
                </a:solidFill>
              </a:rPr>
              <a:t>b</a:t>
            </a:r>
            <a:r>
              <a:rPr lang="en-US" altLang="ko-KR" sz="1600" b="1" dirty="0">
                <a:solidFill>
                  <a:prstClr val="black"/>
                </a:solidFill>
              </a:rPr>
              <a:t>++</a:t>
            </a:r>
            <a:r>
              <a:rPr lang="en-US" altLang="ko-KR" sz="1600" dirty="0">
                <a:solidFill>
                  <a:prstClr val="black"/>
                </a:solidFill>
              </a:rPr>
              <a:t>; 	// b</a:t>
            </a:r>
            <a:r>
              <a:rPr lang="ko-KR" altLang="en-US" sz="1600" dirty="0">
                <a:solidFill>
                  <a:prstClr val="black"/>
                </a:solidFill>
              </a:rPr>
              <a:t>가 </a:t>
            </a:r>
            <a:r>
              <a:rPr lang="en-US" altLang="ko-KR" sz="1600" dirty="0">
                <a:solidFill>
                  <a:prstClr val="black"/>
                </a:solidFill>
              </a:rPr>
              <a:t>a</a:t>
            </a:r>
            <a:r>
              <a:rPr lang="ko-KR" altLang="en-US" sz="1600" dirty="0">
                <a:solidFill>
                  <a:prstClr val="black"/>
                </a:solidFill>
              </a:rPr>
              <a:t>에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ko-KR" altLang="en-US" sz="1600" dirty="0">
                <a:solidFill>
                  <a:prstClr val="black"/>
                </a:solidFill>
              </a:rPr>
              <a:t>대입된 후 </a:t>
            </a:r>
            <a:r>
              <a:rPr lang="en-US" altLang="ko-KR" sz="1600" dirty="0">
                <a:solidFill>
                  <a:prstClr val="black"/>
                </a:solidFill>
              </a:rPr>
              <a:t>b </a:t>
            </a:r>
            <a:r>
              <a:rPr lang="ko-KR" altLang="en-US" sz="1600" dirty="0">
                <a:solidFill>
                  <a:prstClr val="black"/>
                </a:solidFill>
              </a:rPr>
              <a:t>증가</a:t>
            </a:r>
            <a:r>
              <a:rPr lang="en-US" altLang="ko-KR" sz="1600" dirty="0">
                <a:solidFill>
                  <a:prstClr val="black"/>
                </a:solidFill>
              </a:rPr>
              <a:t>. </a:t>
            </a:r>
            <a:r>
              <a:rPr lang="ko-KR" altLang="en-US" sz="1600" dirty="0">
                <a:solidFill>
                  <a:prstClr val="black"/>
                </a:solidFill>
              </a:rPr>
              <a:t>결과 </a:t>
            </a:r>
            <a:r>
              <a:rPr lang="en-US" altLang="ko-KR" sz="1600" dirty="0">
                <a:solidFill>
                  <a:prstClr val="black"/>
                </a:solidFill>
              </a:rPr>
              <a:t>a=4, b=5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4783" y="5904886"/>
            <a:ext cx="6643561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>
                <a:solidFill>
                  <a:prstClr val="black"/>
                </a:solidFill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</a:rPr>
              <a:t> a, b = 4;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a = </a:t>
            </a:r>
            <a:r>
              <a:rPr lang="en-US" altLang="ko-KR" sz="1600" b="1" dirty="0">
                <a:solidFill>
                  <a:prstClr val="black"/>
                </a:solidFill>
              </a:rPr>
              <a:t>++b</a:t>
            </a:r>
            <a:r>
              <a:rPr lang="en-US" altLang="ko-KR" sz="1600" dirty="0">
                <a:solidFill>
                  <a:prstClr val="black"/>
                </a:solidFill>
              </a:rPr>
              <a:t>; 	// b</a:t>
            </a:r>
            <a:r>
              <a:rPr lang="ko-KR" altLang="en-US" sz="1600" dirty="0">
                <a:solidFill>
                  <a:prstClr val="black"/>
                </a:solidFill>
              </a:rPr>
              <a:t>가 증가한 후</a:t>
            </a:r>
            <a:r>
              <a:rPr lang="en-US" altLang="ko-KR" sz="1600" dirty="0">
                <a:solidFill>
                  <a:prstClr val="black"/>
                </a:solidFill>
              </a:rPr>
              <a:t>, b </a:t>
            </a:r>
            <a:r>
              <a:rPr lang="ko-KR" altLang="en-US" sz="1600" dirty="0">
                <a:solidFill>
                  <a:prstClr val="black"/>
                </a:solidFill>
              </a:rPr>
              <a:t>값이 </a:t>
            </a:r>
            <a:r>
              <a:rPr lang="en-US" altLang="ko-KR" sz="1600" dirty="0">
                <a:solidFill>
                  <a:prstClr val="black"/>
                </a:solidFill>
              </a:rPr>
              <a:t>a</a:t>
            </a:r>
            <a:r>
              <a:rPr lang="ko-KR" altLang="en-US" sz="1600" dirty="0">
                <a:solidFill>
                  <a:prstClr val="black"/>
                </a:solidFill>
              </a:rPr>
              <a:t>에 대입</a:t>
            </a:r>
            <a:r>
              <a:rPr lang="en-US" altLang="ko-KR" sz="1600" dirty="0">
                <a:solidFill>
                  <a:prstClr val="black"/>
                </a:solidFill>
              </a:rPr>
              <a:t>. </a:t>
            </a:r>
            <a:r>
              <a:rPr lang="ko-KR" altLang="en-US" sz="1600" dirty="0">
                <a:solidFill>
                  <a:prstClr val="black"/>
                </a:solidFill>
              </a:rPr>
              <a:t>실행 결과 </a:t>
            </a:r>
            <a:r>
              <a:rPr lang="en-US" altLang="ko-KR" sz="1600" dirty="0">
                <a:solidFill>
                  <a:prstClr val="black"/>
                </a:solidFill>
              </a:rPr>
              <a:t>a=5, b=5</a:t>
            </a:r>
          </a:p>
        </p:txBody>
      </p:sp>
    </p:spTree>
    <p:extLst>
      <p:ext uri="{BB962C8B-B14F-4D97-AF65-F5344CB8AC3E}">
        <p14:creationId xmlns:p14="http://schemas.microsoft.com/office/powerpoint/2010/main" xmlns="" val="1399295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2-8 : </a:t>
            </a:r>
            <a:r>
              <a:rPr lang="ko-KR" altLang="en-US" dirty="0" smtClean="0"/>
              <a:t>대입 </a:t>
            </a:r>
            <a:r>
              <a:rPr lang="ko-KR" altLang="en-US" dirty="0"/>
              <a:t>연산자와 증감 연산자 </a:t>
            </a:r>
            <a:r>
              <a:rPr lang="ko-KR" altLang="en-US" dirty="0" smtClean="0"/>
              <a:t>사용하기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4474" y="1751816"/>
            <a:ext cx="507209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public class </a:t>
            </a:r>
            <a:r>
              <a:rPr lang="en-US" altLang="ko-KR" sz="1400" dirty="0" err="1">
                <a:solidFill>
                  <a:prstClr val="black"/>
                </a:solidFill>
              </a:rPr>
              <a:t>AssignmentIncDecOperator</a:t>
            </a:r>
            <a:r>
              <a:rPr lang="en-US" altLang="ko-KR" sz="14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public </a:t>
            </a:r>
            <a:r>
              <a:rPr lang="en-US" altLang="ko-KR" sz="14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400" dirty="0" err="1">
                <a:solidFill>
                  <a:prstClr val="black"/>
                </a:solidFill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a=3, b=3, c=3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대입 연산자 사례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>
                <a:solidFill>
                  <a:prstClr val="black"/>
                </a:solidFill>
              </a:rPr>
              <a:t>a </a:t>
            </a:r>
            <a:r>
              <a:rPr lang="en-US" altLang="ko-KR" sz="1400" b="1" dirty="0">
                <a:solidFill>
                  <a:prstClr val="black"/>
                </a:solidFill>
              </a:rPr>
              <a:t>+= 3</a:t>
            </a:r>
            <a:r>
              <a:rPr lang="en-US" altLang="ko-KR" sz="1400" dirty="0">
                <a:solidFill>
                  <a:prstClr val="black"/>
                </a:solidFill>
              </a:rPr>
              <a:t>; // a=a+3 = 6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>
                <a:solidFill>
                  <a:prstClr val="black"/>
                </a:solidFill>
              </a:rPr>
              <a:t>b </a:t>
            </a:r>
            <a:r>
              <a:rPr lang="en-US" altLang="ko-KR" sz="1400" b="1" dirty="0">
                <a:solidFill>
                  <a:prstClr val="black"/>
                </a:solidFill>
              </a:rPr>
              <a:t>*= 3</a:t>
            </a:r>
            <a:r>
              <a:rPr lang="en-US" altLang="ko-KR" sz="1400" dirty="0">
                <a:solidFill>
                  <a:prstClr val="black"/>
                </a:solidFill>
              </a:rPr>
              <a:t>; // b=b*3 = 9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>
                <a:solidFill>
                  <a:prstClr val="black"/>
                </a:solidFill>
              </a:rPr>
              <a:t>c </a:t>
            </a:r>
            <a:r>
              <a:rPr lang="en-US" altLang="ko-KR" sz="1400" b="1" dirty="0">
                <a:solidFill>
                  <a:prstClr val="black"/>
                </a:solidFill>
              </a:rPr>
              <a:t>%= 2</a:t>
            </a:r>
            <a:r>
              <a:rPr lang="en-US" altLang="ko-KR" sz="1400" dirty="0">
                <a:solidFill>
                  <a:prstClr val="black"/>
                </a:solidFill>
              </a:rPr>
              <a:t>; // c=c%2 = 1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("a=" + a + ", b=" + b + ", c=" + c);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d=3;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증감 연산자 사례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a </a:t>
            </a:r>
            <a:r>
              <a:rPr lang="en-US" altLang="ko-KR" sz="1400" dirty="0">
                <a:solidFill>
                  <a:prstClr val="black"/>
                </a:solidFill>
              </a:rPr>
              <a:t>= </a:t>
            </a:r>
            <a:r>
              <a:rPr lang="en-US" altLang="ko-KR" sz="1400" b="1" dirty="0">
                <a:solidFill>
                  <a:prstClr val="black"/>
                </a:solidFill>
              </a:rPr>
              <a:t>d++</a:t>
            </a:r>
            <a:r>
              <a:rPr lang="en-US" altLang="ko-KR" sz="1400" dirty="0">
                <a:solidFill>
                  <a:prstClr val="black"/>
                </a:solidFill>
              </a:rPr>
              <a:t>; // a=3, d=4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("a=" + a + ", d=" + d);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a </a:t>
            </a:r>
            <a:r>
              <a:rPr lang="en-US" altLang="ko-KR" sz="1400" dirty="0">
                <a:solidFill>
                  <a:prstClr val="black"/>
                </a:solidFill>
              </a:rPr>
              <a:t>= </a:t>
            </a:r>
            <a:r>
              <a:rPr lang="en-US" altLang="ko-KR" sz="1400" b="1" dirty="0">
                <a:solidFill>
                  <a:prstClr val="black"/>
                </a:solidFill>
              </a:rPr>
              <a:t>++d</a:t>
            </a:r>
            <a:r>
              <a:rPr lang="en-US" altLang="ko-KR" sz="1400" dirty="0">
                <a:solidFill>
                  <a:prstClr val="black"/>
                </a:solidFill>
              </a:rPr>
              <a:t>; // d=5, a=5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("a=" + a + ", d=" + d);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a </a:t>
            </a:r>
            <a:r>
              <a:rPr lang="en-US" altLang="ko-KR" sz="1400" dirty="0">
                <a:solidFill>
                  <a:prstClr val="black"/>
                </a:solidFill>
              </a:rPr>
              <a:t>= </a:t>
            </a:r>
            <a:r>
              <a:rPr lang="en-US" altLang="ko-KR" sz="1400" b="1" dirty="0">
                <a:solidFill>
                  <a:prstClr val="black"/>
                </a:solidFill>
              </a:rPr>
              <a:t>d--</a:t>
            </a:r>
            <a:r>
              <a:rPr lang="en-US" altLang="ko-KR" sz="1400" dirty="0">
                <a:solidFill>
                  <a:prstClr val="black"/>
                </a:solidFill>
              </a:rPr>
              <a:t>; // a=5, d=4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("a=" + a + ", d=" + d);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a </a:t>
            </a:r>
            <a:r>
              <a:rPr lang="en-US" altLang="ko-KR" sz="1400" dirty="0">
                <a:solidFill>
                  <a:prstClr val="black"/>
                </a:solidFill>
              </a:rPr>
              <a:t>= </a:t>
            </a:r>
            <a:r>
              <a:rPr lang="en-US" altLang="ko-KR" sz="1400" b="1" dirty="0">
                <a:solidFill>
                  <a:prstClr val="black"/>
                </a:solidFill>
              </a:rPr>
              <a:t>--d</a:t>
            </a:r>
            <a:r>
              <a:rPr lang="en-US" altLang="ko-KR" sz="1400" dirty="0">
                <a:solidFill>
                  <a:prstClr val="black"/>
                </a:solidFill>
              </a:rPr>
              <a:t>; // d=3, a=3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("a=" + a + ", d=" + d);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26876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다음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코드의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실행 결과는 무엇인가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?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940151" y="5414357"/>
            <a:ext cx="1952653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a=6, b=9, c=1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a=3, d=4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a=5, d=5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a=5, d=4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a=3, d=3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5020841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조건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연산자 </a:t>
            </a:r>
            <a:r>
              <a:rPr lang="en-US" altLang="ko-KR" dirty="0" smtClean="0"/>
              <a:t>?: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opr1?opr2:opr3</a:t>
            </a:r>
            <a:endParaRPr lang="ko-KR" altLang="en-US" dirty="0" smtClean="0"/>
          </a:p>
          <a:p>
            <a:pPr lvl="1"/>
            <a:r>
              <a:rPr lang="en-US" altLang="ko-KR" dirty="0"/>
              <a:t>3</a:t>
            </a:r>
            <a:r>
              <a:rPr lang="ko-KR" altLang="en-US" dirty="0" smtClean="0"/>
              <a:t> 개의 </a:t>
            </a:r>
            <a:r>
              <a:rPr lang="ko-KR" altLang="en-US" dirty="0" err="1" smtClean="0"/>
              <a:t>피연산자로</a:t>
            </a:r>
            <a:r>
              <a:rPr lang="ko-KR" altLang="en-US" dirty="0" smtClean="0"/>
              <a:t> 구성된 </a:t>
            </a:r>
            <a:r>
              <a:rPr lang="ko-KR" altLang="en-US" dirty="0" err="1" smtClean="0"/>
              <a:t>삼항</a:t>
            </a:r>
            <a:r>
              <a:rPr lang="en-US" altLang="ko-KR" dirty="0" smtClean="0"/>
              <a:t>(ternary) </a:t>
            </a:r>
            <a:r>
              <a:rPr lang="ko-KR" altLang="en-US" dirty="0" smtClean="0"/>
              <a:t>연산자</a:t>
            </a:r>
          </a:p>
          <a:p>
            <a:pPr lvl="2"/>
            <a:r>
              <a:rPr lang="en-US" altLang="ko-KR" dirty="0" smtClean="0"/>
              <a:t>opr1</a:t>
            </a:r>
            <a:r>
              <a:rPr lang="ko-KR" altLang="en-US" dirty="0" smtClean="0"/>
              <a:t>이 </a:t>
            </a:r>
            <a:r>
              <a:rPr lang="en-US" altLang="ko-KR" dirty="0" smtClean="0"/>
              <a:t>true</a:t>
            </a:r>
            <a:r>
              <a:rPr lang="ko-KR" altLang="en-US" dirty="0" smtClean="0"/>
              <a:t>이면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연산식의</a:t>
            </a:r>
            <a:r>
              <a:rPr lang="ko-KR" altLang="en-US" dirty="0" smtClean="0"/>
              <a:t> 결과는 </a:t>
            </a:r>
            <a:r>
              <a:rPr lang="en-US" altLang="ko-KR" dirty="0" smtClean="0"/>
              <a:t>opr2, false</a:t>
            </a:r>
            <a:r>
              <a:rPr lang="ko-KR" altLang="en-US" dirty="0" smtClean="0"/>
              <a:t>이면 </a:t>
            </a:r>
            <a:r>
              <a:rPr lang="en-US" altLang="ko-KR" dirty="0" smtClean="0"/>
              <a:t>opr3</a:t>
            </a:r>
          </a:p>
          <a:p>
            <a:pPr lvl="1"/>
            <a:r>
              <a:rPr lang="en-US" altLang="ko-KR" dirty="0" smtClean="0"/>
              <a:t>if-else</a:t>
            </a:r>
            <a:r>
              <a:rPr lang="ko-KR" altLang="en-US" dirty="0" smtClean="0"/>
              <a:t>을 조건연산자로 간결하게 표현 가능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819725" y="3095088"/>
            <a:ext cx="1512168" cy="206210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 err="1">
                <a:solidFill>
                  <a:prstClr val="black"/>
                </a:solidFill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</a:rPr>
              <a:t> x = 5;</a:t>
            </a:r>
          </a:p>
          <a:p>
            <a:pPr defTabSz="180000"/>
            <a:r>
              <a:rPr lang="en-US" altLang="ko-KR" sz="1600" dirty="0" err="1">
                <a:solidFill>
                  <a:prstClr val="black"/>
                </a:solidFill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</a:rPr>
              <a:t> y = 3</a:t>
            </a:r>
            <a:r>
              <a:rPr lang="en-US" altLang="ko-KR" sz="1600" dirty="0">
                <a:solidFill>
                  <a:prstClr val="black"/>
                </a:solidFill>
              </a:rPr>
              <a:t>;</a:t>
            </a:r>
          </a:p>
          <a:p>
            <a:pPr defTabSz="180000"/>
            <a:endParaRPr lang="en-US" altLang="ko-KR" sz="16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600" b="1" dirty="0" err="1">
                <a:solidFill>
                  <a:prstClr val="black"/>
                </a:solidFill>
              </a:rPr>
              <a:t>int</a:t>
            </a:r>
            <a:r>
              <a:rPr lang="en-US" altLang="ko-KR" sz="1600" b="1" dirty="0">
                <a:solidFill>
                  <a:prstClr val="black"/>
                </a:solidFill>
              </a:rPr>
              <a:t> big;</a:t>
            </a:r>
          </a:p>
          <a:p>
            <a:pPr defTabSz="180000"/>
            <a:r>
              <a:rPr lang="en-US" altLang="ko-KR" sz="1600" b="1" dirty="0">
                <a:solidFill>
                  <a:prstClr val="black"/>
                </a:solidFill>
              </a:rPr>
              <a:t>if(x&gt;y)</a:t>
            </a:r>
          </a:p>
          <a:p>
            <a:pPr defTabSz="180000"/>
            <a:r>
              <a:rPr lang="en-US" altLang="ko-KR" sz="1600" b="1" dirty="0">
                <a:solidFill>
                  <a:prstClr val="black"/>
                </a:solidFill>
              </a:rPr>
              <a:t>	big = x;</a:t>
            </a:r>
          </a:p>
          <a:p>
            <a:pPr defTabSz="180000"/>
            <a:r>
              <a:rPr lang="en-US" altLang="ko-KR" sz="1600" b="1" dirty="0">
                <a:solidFill>
                  <a:prstClr val="black"/>
                </a:solidFill>
              </a:rPr>
              <a:t>else</a:t>
            </a:r>
          </a:p>
          <a:p>
            <a:pPr defTabSz="180000"/>
            <a:r>
              <a:rPr lang="en-US" altLang="ko-KR" sz="1600" b="1" dirty="0">
                <a:solidFill>
                  <a:prstClr val="black"/>
                </a:solidFill>
              </a:rPr>
              <a:t>	</a:t>
            </a:r>
            <a:r>
              <a:rPr lang="en-US" altLang="ko-KR" sz="1600" b="1" dirty="0">
                <a:solidFill>
                  <a:prstClr val="black"/>
                </a:solidFill>
              </a:rPr>
              <a:t>big = y;</a:t>
            </a:r>
            <a:endParaRPr lang="en-US" altLang="ko-KR" sz="1600" b="1" dirty="0">
              <a:solidFill>
                <a:prstClr val="black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5412013" y="4366454"/>
            <a:ext cx="2088232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b="1" dirty="0" err="1">
                <a:solidFill>
                  <a:prstClr val="black"/>
                </a:solidFill>
              </a:rPr>
              <a:t>int</a:t>
            </a:r>
            <a:r>
              <a:rPr lang="en-US" altLang="ko-KR" sz="1600" b="1" dirty="0">
                <a:solidFill>
                  <a:prstClr val="black"/>
                </a:solidFill>
              </a:rPr>
              <a:t> </a:t>
            </a:r>
            <a:r>
              <a:rPr lang="en-US" altLang="ko-KR" sz="1600" b="1" dirty="0">
                <a:solidFill>
                  <a:prstClr val="black"/>
                </a:solidFill>
              </a:rPr>
              <a:t>big </a:t>
            </a:r>
            <a:r>
              <a:rPr lang="en-US" altLang="ko-KR" sz="1600" b="1" dirty="0">
                <a:solidFill>
                  <a:prstClr val="black"/>
                </a:solidFill>
              </a:rPr>
              <a:t>= (x&gt;y</a:t>
            </a:r>
            <a:r>
              <a:rPr lang="en-US" altLang="ko-KR" sz="1600" b="1" dirty="0">
                <a:solidFill>
                  <a:prstClr val="black"/>
                </a:solidFill>
              </a:rPr>
              <a:t>)?</a:t>
            </a:r>
            <a:r>
              <a:rPr lang="en-US" altLang="ko-KR" sz="1600" b="1" dirty="0" err="1">
                <a:solidFill>
                  <a:prstClr val="black"/>
                </a:solidFill>
              </a:rPr>
              <a:t>x:y</a:t>
            </a:r>
            <a:r>
              <a:rPr lang="en-US" altLang="ko-KR" sz="1600" b="1" dirty="0">
                <a:solidFill>
                  <a:prstClr val="black"/>
                </a:solidFill>
              </a:rPr>
              <a:t>; </a:t>
            </a:r>
          </a:p>
        </p:txBody>
      </p:sp>
      <p:sp>
        <p:nvSpPr>
          <p:cNvPr id="7" name="왼쪽 중괄호 6"/>
          <p:cNvSpPr/>
          <p:nvPr/>
        </p:nvSpPr>
        <p:spPr>
          <a:xfrm rot="10800000">
            <a:off x="3971853" y="4001382"/>
            <a:ext cx="432048" cy="1037922"/>
          </a:xfrm>
          <a:prstGeom prst="leftBrace">
            <a:avLst>
              <a:gd name="adj1" fmla="val 33730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black"/>
              </a:solidFill>
            </a:endParaRPr>
          </a:p>
        </p:txBody>
      </p:sp>
      <p:cxnSp>
        <p:nvCxnSpPr>
          <p:cNvPr id="9" name="직선 화살표 연결선 8"/>
          <p:cNvCxnSpPr>
            <a:stCxn id="7" idx="1"/>
            <a:endCxn id="6" idx="1"/>
          </p:cNvCxnSpPr>
          <p:nvPr/>
        </p:nvCxnSpPr>
        <p:spPr>
          <a:xfrm>
            <a:off x="4403901" y="4520343"/>
            <a:ext cx="1008112" cy="1538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사각형 설명선 9"/>
          <p:cNvSpPr/>
          <p:nvPr/>
        </p:nvSpPr>
        <p:spPr>
          <a:xfrm>
            <a:off x="1043608" y="3139839"/>
            <a:ext cx="1440160" cy="493150"/>
          </a:xfrm>
          <a:prstGeom prst="wedgeRoundRectCallout">
            <a:avLst>
              <a:gd name="adj1" fmla="val 70426"/>
              <a:gd name="adj2" fmla="val 1122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prstClr val="black"/>
                </a:solidFill>
              </a:rPr>
              <a:t>x</a:t>
            </a:r>
            <a:r>
              <a:rPr lang="ko-KR" altLang="en-US" sz="1050" dirty="0">
                <a:solidFill>
                  <a:prstClr val="black"/>
                </a:solidFill>
              </a:rPr>
              <a:t>와 </a:t>
            </a:r>
            <a:r>
              <a:rPr lang="en-US" altLang="ko-KR" sz="1050" dirty="0">
                <a:solidFill>
                  <a:prstClr val="black"/>
                </a:solidFill>
              </a:rPr>
              <a:t>y </a:t>
            </a:r>
            <a:r>
              <a:rPr lang="ko-KR" altLang="en-US" sz="1050" dirty="0">
                <a:solidFill>
                  <a:prstClr val="black"/>
                </a:solidFill>
              </a:rPr>
              <a:t>중에서 </a:t>
            </a:r>
            <a:endParaRPr lang="en-US" altLang="ko-KR" sz="1050" dirty="0">
              <a:solidFill>
                <a:prstClr val="black"/>
              </a:solidFill>
            </a:endParaRPr>
          </a:p>
          <a:p>
            <a:r>
              <a:rPr lang="ko-KR" altLang="en-US" sz="1050" dirty="0">
                <a:solidFill>
                  <a:prstClr val="black"/>
                </a:solidFill>
              </a:rPr>
              <a:t>큰 값을 </a:t>
            </a:r>
            <a:r>
              <a:rPr lang="en-US" altLang="ko-KR" sz="1050" dirty="0">
                <a:solidFill>
                  <a:prstClr val="black"/>
                </a:solidFill>
              </a:rPr>
              <a:t>big</a:t>
            </a:r>
            <a:r>
              <a:rPr lang="ko-KR" altLang="en-US" sz="1050" dirty="0">
                <a:solidFill>
                  <a:prstClr val="black"/>
                </a:solidFill>
              </a:rPr>
              <a:t>에 저장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0477291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2-9 : </a:t>
            </a:r>
            <a:r>
              <a:rPr lang="ko-KR" altLang="en-US" dirty="0" smtClean="0"/>
              <a:t>조건 </a:t>
            </a:r>
            <a:r>
              <a:rPr lang="ko-KR" altLang="en-US" dirty="0"/>
              <a:t>연산자 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755576" y="1772816"/>
            <a:ext cx="579844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public class </a:t>
            </a:r>
            <a:r>
              <a:rPr lang="en-US" altLang="ko-KR" sz="1600" dirty="0" err="1">
                <a:solidFill>
                  <a:prstClr val="black"/>
                </a:solidFill>
              </a:rPr>
              <a:t>TernaryOperator</a:t>
            </a:r>
            <a:r>
              <a:rPr lang="en-US" altLang="ko-KR" sz="16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public </a:t>
            </a:r>
            <a:r>
              <a:rPr lang="en-US" altLang="ko-KR" sz="1600" dirty="0">
                <a:solidFill>
                  <a:prstClr val="black"/>
                </a:solidFill>
              </a:rPr>
              <a:t>static void main (String[] </a:t>
            </a:r>
            <a:r>
              <a:rPr lang="en-US" altLang="ko-KR" sz="1600" dirty="0" err="1">
                <a:solidFill>
                  <a:prstClr val="black"/>
                </a:solidFill>
              </a:rPr>
              <a:t>args</a:t>
            </a:r>
            <a:r>
              <a:rPr lang="en-US" altLang="ko-KR" sz="16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a = 3, b = 5</a:t>
            </a:r>
            <a:r>
              <a:rPr lang="en-US" altLang="ko-KR" sz="1600" dirty="0">
                <a:solidFill>
                  <a:prstClr val="black"/>
                </a:solidFill>
              </a:rPr>
              <a:t>;</a:t>
            </a:r>
          </a:p>
          <a:p>
            <a:pPr defTabSz="180000"/>
            <a:endParaRPr lang="en-US" altLang="ko-KR" sz="16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	</a:t>
            </a:r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("</a:t>
            </a:r>
            <a:r>
              <a:rPr lang="ko-KR" altLang="en-US" sz="1600" dirty="0">
                <a:solidFill>
                  <a:prstClr val="black"/>
                </a:solidFill>
              </a:rPr>
              <a:t>두 수의 차는 </a:t>
            </a:r>
            <a:r>
              <a:rPr lang="en-US" altLang="ko-KR" sz="1600" dirty="0">
                <a:solidFill>
                  <a:prstClr val="black"/>
                </a:solidFill>
              </a:rPr>
              <a:t>" + (</a:t>
            </a:r>
            <a:r>
              <a:rPr lang="en-US" altLang="ko-KR" sz="1600" b="1" dirty="0">
                <a:solidFill>
                  <a:prstClr val="black"/>
                </a:solidFill>
              </a:rPr>
              <a:t>(a&gt;b)?(a-b):(b-a)</a:t>
            </a:r>
            <a:r>
              <a:rPr lang="en-US" altLang="ko-KR" sz="1600" dirty="0">
                <a:solidFill>
                  <a:prstClr val="black"/>
                </a:solidFill>
              </a:rPr>
              <a:t>));</a:t>
            </a: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	}</a:t>
            </a:r>
            <a:endParaRPr lang="en-US" altLang="ko-KR" sz="16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6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83568" y="1268760"/>
            <a:ext cx="38266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다음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코드의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실행 결과는 무엇인가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?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755576" y="3691781"/>
            <a:ext cx="5798448" cy="33855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prstClr val="black"/>
                </a:solidFill>
              </a:rPr>
              <a:t>두 수의 차는 </a:t>
            </a:r>
            <a:r>
              <a:rPr lang="en-US" altLang="ko-KR" sz="1600" dirty="0">
                <a:solidFill>
                  <a:prstClr val="black"/>
                </a:solidFill>
              </a:rPr>
              <a:t>2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171332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조건문</a:t>
            </a:r>
            <a:r>
              <a:rPr lang="en-US" altLang="ko-KR" dirty="0"/>
              <a:t> </a:t>
            </a:r>
            <a:r>
              <a:rPr lang="en-US" altLang="ko-KR" dirty="0" smtClean="0"/>
              <a:t>– </a:t>
            </a:r>
            <a:r>
              <a:rPr lang="ko-KR" altLang="en-US" dirty="0" smtClean="0"/>
              <a:t>단순 </a:t>
            </a:r>
            <a:r>
              <a:rPr lang="en-US" altLang="ko-KR" dirty="0" smtClean="0"/>
              <a:t>if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, 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4519404"/>
          </a:xfrm>
        </p:spPr>
        <p:txBody>
          <a:bodyPr>
            <a:normAutofit/>
          </a:bodyPr>
          <a:lstStyle/>
          <a:p>
            <a:r>
              <a:rPr lang="ko-KR" altLang="en-US" sz="2000" dirty="0" smtClean="0"/>
              <a:t>단순 </a:t>
            </a:r>
            <a:r>
              <a:rPr lang="en-US" altLang="ko-KR" sz="2000" dirty="0" smtClean="0"/>
              <a:t>if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if</a:t>
            </a:r>
            <a:r>
              <a:rPr lang="ko-KR" altLang="en-US" sz="1800" dirty="0" smtClean="0"/>
              <a:t>의 괄호 안에 </a:t>
            </a:r>
            <a:r>
              <a:rPr lang="ko-KR" altLang="en-US" sz="1800" dirty="0" err="1" smtClean="0"/>
              <a:t>조건식</a:t>
            </a:r>
            <a:r>
              <a:rPr lang="en-US" altLang="ko-KR" sz="1800" dirty="0" smtClean="0"/>
              <a:t>(</a:t>
            </a:r>
            <a:r>
              <a:rPr lang="ko-KR" altLang="en-US" sz="1800" dirty="0" smtClean="0"/>
              <a:t>논리형 변수나 논리 연산</a:t>
            </a:r>
            <a:r>
              <a:rPr lang="en-US" altLang="ko-KR" sz="1800" dirty="0" smtClean="0"/>
              <a:t>)</a:t>
            </a:r>
          </a:p>
          <a:p>
            <a:pPr lvl="2"/>
            <a:r>
              <a:rPr lang="ko-KR" altLang="en-US" sz="1600" dirty="0" smtClean="0"/>
              <a:t>실행문장이 단일 문장인 경우 둘러싸는 </a:t>
            </a:r>
            <a:r>
              <a:rPr lang="en-US" altLang="ko-KR" sz="1600" dirty="0" smtClean="0"/>
              <a:t>{, }</a:t>
            </a:r>
            <a:r>
              <a:rPr lang="ko-KR" altLang="en-US" sz="1600" dirty="0" smtClean="0"/>
              <a:t> 생략 가능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lvl="2"/>
            <a:endParaRPr lang="en-US" altLang="ko-KR" sz="1600" dirty="0" smtClean="0"/>
          </a:p>
          <a:p>
            <a:r>
              <a:rPr lang="en-US" altLang="ko-KR" sz="2000" dirty="0"/>
              <a:t>if-else </a:t>
            </a:r>
            <a:r>
              <a:rPr lang="ko-KR" altLang="en-US" sz="2000" dirty="0"/>
              <a:t>문</a:t>
            </a:r>
            <a:endParaRPr lang="en-US" altLang="ko-KR" sz="2000" dirty="0"/>
          </a:p>
          <a:p>
            <a:pPr lvl="1"/>
            <a:r>
              <a:rPr lang="ko-KR" altLang="en-US" sz="1800" dirty="0"/>
              <a:t>조건식이 </a:t>
            </a:r>
            <a:r>
              <a:rPr lang="en-US" altLang="ko-KR" sz="1800" dirty="0"/>
              <a:t>true</a:t>
            </a:r>
            <a:r>
              <a:rPr lang="ko-KR" altLang="en-US" sz="1800" dirty="0"/>
              <a:t>면 실행문장</a:t>
            </a:r>
            <a:r>
              <a:rPr lang="en-US" altLang="ko-KR" sz="1800" dirty="0" smtClean="0"/>
              <a:t>1, false</a:t>
            </a:r>
            <a:r>
              <a:rPr lang="ko-KR" altLang="en-US" sz="1800" dirty="0" smtClean="0"/>
              <a:t>이면 </a:t>
            </a:r>
            <a:r>
              <a:rPr lang="ko-KR" altLang="en-US" sz="1800" dirty="0"/>
              <a:t>실행문장</a:t>
            </a:r>
            <a:r>
              <a:rPr lang="en-US" altLang="ko-KR" sz="1800" dirty="0"/>
              <a:t>2</a:t>
            </a:r>
            <a:r>
              <a:rPr lang="ko-KR" altLang="en-US" sz="1800" dirty="0"/>
              <a:t> </a:t>
            </a:r>
            <a:r>
              <a:rPr lang="ko-KR" altLang="en-US" sz="1800" dirty="0" smtClean="0"/>
              <a:t>실행 </a:t>
            </a:r>
            <a:endParaRPr lang="en-US" altLang="ko-KR" sz="1800" dirty="0"/>
          </a:p>
          <a:p>
            <a:pPr lvl="2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1640" y="2420888"/>
            <a:ext cx="3168352" cy="1060679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5148064" y="2420888"/>
            <a:ext cx="3456384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if(n%2 == 0)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(n</a:t>
            </a:r>
            <a:r>
              <a:rPr lang="en-US" altLang="ko-KR" sz="14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은 짝수입니다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if(score &gt;= 80 &amp;&amp; score &lt;= 89)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학점은 </a:t>
            </a:r>
            <a:r>
              <a:rPr lang="en-US" altLang="ko-KR" sz="1400" dirty="0">
                <a:solidFill>
                  <a:prstClr val="black"/>
                </a:solidFill>
              </a:rPr>
              <a:t>B</a:t>
            </a:r>
            <a:r>
              <a:rPr lang="ko-KR" altLang="en-US" sz="1400" dirty="0">
                <a:solidFill>
                  <a:prstClr val="black"/>
                </a:solidFill>
              </a:rPr>
              <a:t>입니다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74986" y="4725144"/>
            <a:ext cx="3125006" cy="1395878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5148064" y="4732215"/>
            <a:ext cx="352839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if(score &gt;= 90)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합격입니다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else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불합격입니다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13540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2-10 : if-else </a:t>
            </a:r>
            <a:r>
              <a:rPr lang="ko-KR" altLang="en-US" dirty="0" smtClean="0"/>
              <a:t>사용하기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87624" y="1862445"/>
            <a:ext cx="5798448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import </a:t>
            </a:r>
            <a:r>
              <a:rPr lang="en-US" altLang="ko-KR" sz="1400" dirty="0" err="1">
                <a:solidFill>
                  <a:prstClr val="black"/>
                </a:solidFill>
              </a:rPr>
              <a:t>java.util.Scanner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public class Twenties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public </a:t>
            </a:r>
            <a:r>
              <a:rPr lang="en-US" altLang="ko-KR" sz="14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400" dirty="0" err="1">
                <a:solidFill>
                  <a:prstClr val="black"/>
                </a:solidFill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Scanner </a:t>
            </a:r>
            <a:r>
              <a:rPr lang="en-US" altLang="ko-KR" sz="1400" dirty="0" err="1">
                <a:solidFill>
                  <a:prstClr val="black"/>
                </a:solidFill>
              </a:rPr>
              <a:t>scanner</a:t>
            </a:r>
            <a:r>
              <a:rPr lang="en-US" altLang="ko-KR" sz="1400" dirty="0">
                <a:solidFill>
                  <a:prstClr val="black"/>
                </a:solidFill>
              </a:rPr>
              <a:t> = new Scanner(System.in</a:t>
            </a:r>
            <a:r>
              <a:rPr lang="en-US" altLang="ko-KR" sz="1400" dirty="0">
                <a:solidFill>
                  <a:prstClr val="black"/>
                </a:solidFill>
              </a:rPr>
              <a:t>);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나이를 입력하시오</a:t>
            </a:r>
            <a:r>
              <a:rPr lang="en-US" altLang="ko-KR" sz="1400" dirty="0">
                <a:solidFill>
                  <a:prstClr val="black"/>
                </a:solidFill>
              </a:rPr>
              <a:t>:");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age = </a:t>
            </a:r>
            <a:r>
              <a:rPr lang="en-US" altLang="ko-KR" sz="1400" dirty="0" err="1">
                <a:solidFill>
                  <a:prstClr val="black"/>
                </a:solidFill>
              </a:rPr>
              <a:t>scanner.nextInt</a:t>
            </a:r>
            <a:r>
              <a:rPr lang="en-US" altLang="ko-KR" sz="1400" dirty="0">
                <a:solidFill>
                  <a:prstClr val="black"/>
                </a:solidFill>
              </a:rPr>
              <a:t>(); 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>
                <a:solidFill>
                  <a:prstClr val="black"/>
                </a:solidFill>
              </a:rPr>
              <a:t>if</a:t>
            </a:r>
            <a:r>
              <a:rPr lang="en-US" altLang="ko-KR" sz="1400" b="1" dirty="0">
                <a:solidFill>
                  <a:prstClr val="black"/>
                </a:solidFill>
              </a:rPr>
              <a:t>((age&gt;=20) &amp;&amp; (age&lt;30))</a:t>
            </a:r>
            <a:r>
              <a:rPr lang="en-US" altLang="ko-KR" sz="1400" dirty="0">
                <a:solidFill>
                  <a:prstClr val="black"/>
                </a:solidFill>
              </a:rPr>
              <a:t> { </a:t>
            </a:r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en-US" altLang="ko-KR" sz="1400" dirty="0">
                <a:solidFill>
                  <a:prstClr val="black"/>
                </a:solidFill>
              </a:rPr>
              <a:t>age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20~29 </a:t>
            </a:r>
            <a:r>
              <a:rPr lang="ko-KR" altLang="en-US" sz="1400" dirty="0">
                <a:solidFill>
                  <a:prstClr val="black"/>
                </a:solidFill>
              </a:rPr>
              <a:t>사이인지 검사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("20</a:t>
            </a:r>
            <a:r>
              <a:rPr lang="ko-KR" altLang="en-US" sz="1400" dirty="0">
                <a:solidFill>
                  <a:prstClr val="black"/>
                </a:solidFill>
              </a:rPr>
              <a:t>대입니다</a:t>
            </a:r>
            <a:r>
              <a:rPr lang="en-US" altLang="ko-KR" sz="1400" dirty="0">
                <a:solidFill>
                  <a:prstClr val="black"/>
                </a:solidFill>
              </a:rPr>
              <a:t>. 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("20</a:t>
            </a:r>
            <a:r>
              <a:rPr lang="ko-KR" altLang="en-US" sz="1400" dirty="0">
                <a:solidFill>
                  <a:prstClr val="black"/>
                </a:solidFill>
              </a:rPr>
              <a:t>대라서 행복합니다</a:t>
            </a:r>
            <a:r>
              <a:rPr lang="en-US" altLang="ko-KR" sz="1400" dirty="0">
                <a:solidFill>
                  <a:prstClr val="black"/>
                </a:solidFill>
              </a:rPr>
              <a:t>!");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else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("20</a:t>
            </a:r>
            <a:r>
              <a:rPr lang="ko-KR" altLang="en-US" sz="1400" dirty="0">
                <a:solidFill>
                  <a:prstClr val="black"/>
                </a:solidFill>
              </a:rPr>
              <a:t>대가 아닙니다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scanner.close</a:t>
            </a:r>
            <a:r>
              <a:rPr lang="en-US" altLang="ko-KR" sz="1400" dirty="0">
                <a:solidFill>
                  <a:prstClr val="black"/>
                </a:solidFill>
              </a:rPr>
              <a:t>();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58370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7624" y="1340768"/>
            <a:ext cx="61558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나이를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입력 받아 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20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대인지 판별하는 프로그램을 작성하라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1125278" y="5880882"/>
            <a:ext cx="579844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나이를 입력하시오</a:t>
            </a:r>
            <a:r>
              <a:rPr lang="en-US" altLang="ko-KR" sz="1400" dirty="0">
                <a:solidFill>
                  <a:prstClr val="black"/>
                </a:solidFill>
              </a:rPr>
              <a:t>:</a:t>
            </a:r>
            <a:r>
              <a:rPr lang="en-US" altLang="ko-KR" sz="1400" dirty="0">
                <a:solidFill>
                  <a:srgbClr val="00B050"/>
                </a:solidFill>
              </a:rPr>
              <a:t>23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20</a:t>
            </a:r>
            <a:r>
              <a:rPr lang="ko-KR" altLang="en-US" sz="1400" dirty="0">
                <a:solidFill>
                  <a:prstClr val="black"/>
                </a:solidFill>
              </a:rPr>
              <a:t>대입니다</a:t>
            </a:r>
            <a:r>
              <a:rPr lang="en-US" altLang="ko-KR" sz="1400" dirty="0">
                <a:solidFill>
                  <a:prstClr val="black"/>
                </a:solidFill>
              </a:rPr>
              <a:t>. 20</a:t>
            </a:r>
            <a:r>
              <a:rPr lang="ko-KR" altLang="en-US" sz="1400" dirty="0">
                <a:solidFill>
                  <a:prstClr val="black"/>
                </a:solidFill>
              </a:rPr>
              <a:t>대라서 행복합니다</a:t>
            </a:r>
            <a:r>
              <a:rPr lang="en-US" altLang="ko-KR" sz="1400" dirty="0">
                <a:solidFill>
                  <a:prstClr val="black"/>
                </a:solidFill>
              </a:rPr>
              <a:t>!</a:t>
            </a: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1500853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다중 </a:t>
            </a:r>
            <a:r>
              <a:rPr lang="en-US" altLang="ko-KR" dirty="0" smtClean="0"/>
              <a:t>if-else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59"/>
            <a:ext cx="8153400" cy="1169651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다중 </a:t>
            </a:r>
            <a:r>
              <a:rPr lang="en-US" altLang="ko-KR" dirty="0" smtClean="0"/>
              <a:t>if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조건문이</a:t>
            </a:r>
            <a:r>
              <a:rPr lang="ko-KR" altLang="en-US" dirty="0" smtClean="0"/>
              <a:t> 너무 많은 경우</a:t>
            </a:r>
            <a:r>
              <a:rPr lang="en-US" altLang="ko-KR" dirty="0"/>
              <a:t>, switch </a:t>
            </a:r>
            <a:r>
              <a:rPr lang="ko-KR" altLang="en-US" dirty="0"/>
              <a:t>문 사용 </a:t>
            </a:r>
            <a:r>
              <a:rPr lang="ko-KR" altLang="en-US" dirty="0" smtClean="0"/>
              <a:t>권장                                                                               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8" y="2434406"/>
            <a:ext cx="3456384" cy="3253812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5" name="직사각형 4"/>
          <p:cNvSpPr/>
          <p:nvPr/>
        </p:nvSpPr>
        <p:spPr>
          <a:xfrm>
            <a:off x="5015651" y="2451082"/>
            <a:ext cx="3960440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if(score &gt;= 90) { // score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90 </a:t>
            </a:r>
            <a:r>
              <a:rPr lang="ko-KR" altLang="en-US" sz="1400" dirty="0">
                <a:solidFill>
                  <a:prstClr val="black"/>
                </a:solidFill>
              </a:rPr>
              <a:t>이상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grade </a:t>
            </a:r>
            <a:r>
              <a:rPr lang="en-US" altLang="ko-KR" sz="1400" dirty="0">
                <a:solidFill>
                  <a:prstClr val="black"/>
                </a:solidFill>
              </a:rPr>
              <a:t>= 'A';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else if(score &gt;= 80) { // 80 </a:t>
            </a:r>
            <a:r>
              <a:rPr lang="ko-KR" altLang="en-US" sz="1400" dirty="0">
                <a:solidFill>
                  <a:prstClr val="black"/>
                </a:solidFill>
              </a:rPr>
              <a:t>이상 </a:t>
            </a:r>
            <a:r>
              <a:rPr lang="en-US" altLang="ko-KR" sz="1400" dirty="0">
                <a:solidFill>
                  <a:prstClr val="black"/>
                </a:solidFill>
              </a:rPr>
              <a:t>90 </a:t>
            </a:r>
            <a:r>
              <a:rPr lang="ko-KR" altLang="en-US" sz="1400" dirty="0">
                <a:solidFill>
                  <a:prstClr val="black"/>
                </a:solidFill>
              </a:rPr>
              <a:t>미만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grade </a:t>
            </a:r>
            <a:r>
              <a:rPr lang="en-US" altLang="ko-KR" sz="1400" dirty="0">
                <a:solidFill>
                  <a:prstClr val="black"/>
                </a:solidFill>
              </a:rPr>
              <a:t>= 'B';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else if(score &gt;= 70) { // 70 </a:t>
            </a:r>
            <a:r>
              <a:rPr lang="ko-KR" altLang="en-US" sz="1400" dirty="0">
                <a:solidFill>
                  <a:prstClr val="black"/>
                </a:solidFill>
              </a:rPr>
              <a:t>이상 </a:t>
            </a:r>
            <a:r>
              <a:rPr lang="en-US" altLang="ko-KR" sz="1400" dirty="0">
                <a:solidFill>
                  <a:prstClr val="black"/>
                </a:solidFill>
              </a:rPr>
              <a:t>80 </a:t>
            </a:r>
            <a:r>
              <a:rPr lang="ko-KR" altLang="en-US" sz="1400" dirty="0">
                <a:solidFill>
                  <a:prstClr val="black"/>
                </a:solidFill>
              </a:rPr>
              <a:t>미만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grade </a:t>
            </a:r>
            <a:r>
              <a:rPr lang="en-US" altLang="ko-KR" sz="1400" dirty="0">
                <a:solidFill>
                  <a:prstClr val="black"/>
                </a:solidFill>
              </a:rPr>
              <a:t>= 'C';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else if(score &gt;= 60) { // 60 </a:t>
            </a:r>
            <a:r>
              <a:rPr lang="ko-KR" altLang="en-US" sz="1400" dirty="0">
                <a:solidFill>
                  <a:prstClr val="black"/>
                </a:solidFill>
              </a:rPr>
              <a:t>이상 </a:t>
            </a:r>
            <a:r>
              <a:rPr lang="en-US" altLang="ko-KR" sz="1400" dirty="0">
                <a:solidFill>
                  <a:prstClr val="black"/>
                </a:solidFill>
              </a:rPr>
              <a:t>70 </a:t>
            </a:r>
            <a:r>
              <a:rPr lang="ko-KR" altLang="en-US" sz="1400" dirty="0">
                <a:solidFill>
                  <a:prstClr val="black"/>
                </a:solidFill>
              </a:rPr>
              <a:t>미만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grade </a:t>
            </a:r>
            <a:r>
              <a:rPr lang="en-US" altLang="ko-KR" sz="1400" dirty="0">
                <a:solidFill>
                  <a:prstClr val="black"/>
                </a:solidFill>
              </a:rPr>
              <a:t>= 'D';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else { // 60 </a:t>
            </a:r>
            <a:r>
              <a:rPr lang="ko-KR" altLang="en-US" sz="1400" dirty="0">
                <a:solidFill>
                  <a:prstClr val="black"/>
                </a:solidFill>
              </a:rPr>
              <a:t>미만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grade </a:t>
            </a:r>
            <a:r>
              <a:rPr lang="en-US" altLang="ko-KR" sz="1400" dirty="0">
                <a:solidFill>
                  <a:prstClr val="black"/>
                </a:solidFill>
              </a:rPr>
              <a:t>= 'F';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4901474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식별자 이름 사례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589347" y="1340768"/>
            <a:ext cx="8153400" cy="5040560"/>
          </a:xfrm>
        </p:spPr>
        <p:txBody>
          <a:bodyPr/>
          <a:lstStyle/>
          <a:p>
            <a:r>
              <a:rPr lang="ko-KR" altLang="en-US" dirty="0" smtClean="0"/>
              <a:t>사용 가능한 예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잘못된 예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3608" y="1828562"/>
            <a:ext cx="72008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		name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char 	</a:t>
            </a:r>
            <a:r>
              <a:rPr lang="en-US" altLang="ko-KR" sz="1400" dirty="0" err="1">
                <a:solidFill>
                  <a:prstClr val="black"/>
                </a:solidFill>
              </a:rPr>
              <a:t>student_ID</a:t>
            </a:r>
            <a:r>
              <a:rPr lang="en-US" altLang="ko-KR" sz="1400" dirty="0">
                <a:solidFill>
                  <a:prstClr val="black"/>
                </a:solidFill>
              </a:rPr>
              <a:t>;										// </a:t>
            </a:r>
            <a:r>
              <a:rPr lang="en-US" altLang="ko-KR" sz="1400" dirty="0">
                <a:solidFill>
                  <a:prstClr val="black"/>
                </a:solidFill>
              </a:rPr>
              <a:t>'_' </a:t>
            </a:r>
            <a:r>
              <a:rPr lang="ko-KR" altLang="en-US" sz="1400" dirty="0">
                <a:solidFill>
                  <a:prstClr val="black"/>
                </a:solidFill>
              </a:rPr>
              <a:t>사용 가능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void 	$</a:t>
            </a:r>
            <a:r>
              <a:rPr lang="en-US" altLang="ko-KR" sz="1400" dirty="0" err="1">
                <a:solidFill>
                  <a:prstClr val="black"/>
                </a:solidFill>
              </a:rPr>
              <a:t>func</a:t>
            </a:r>
            <a:r>
              <a:rPr lang="en-US" altLang="ko-KR" sz="1400" dirty="0">
                <a:solidFill>
                  <a:prstClr val="black"/>
                </a:solidFill>
              </a:rPr>
              <a:t>() { </a:t>
            </a:r>
            <a:r>
              <a:rPr lang="en-US" altLang="ko-KR" sz="1400" dirty="0">
                <a:solidFill>
                  <a:prstClr val="black"/>
                </a:solidFill>
              </a:rPr>
              <a:t>}											// </a:t>
            </a:r>
            <a:r>
              <a:rPr lang="en-US" altLang="ko-KR" sz="1400" dirty="0">
                <a:solidFill>
                  <a:prstClr val="black"/>
                </a:solidFill>
              </a:rPr>
              <a:t>'$' </a:t>
            </a:r>
            <a:r>
              <a:rPr lang="ko-KR" altLang="en-US" sz="1400" dirty="0">
                <a:solidFill>
                  <a:prstClr val="black"/>
                </a:solidFill>
              </a:rPr>
              <a:t>사용 가능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class 	Monster3 </a:t>
            </a:r>
            <a:r>
              <a:rPr lang="en-US" altLang="ko-KR" sz="1400" dirty="0">
                <a:solidFill>
                  <a:prstClr val="black"/>
                </a:solidFill>
              </a:rPr>
              <a:t>{ } </a:t>
            </a:r>
            <a:r>
              <a:rPr lang="en-US" altLang="ko-KR" sz="1400" dirty="0">
                <a:solidFill>
                  <a:prstClr val="black"/>
                </a:solidFill>
              </a:rPr>
              <a:t>										// </a:t>
            </a:r>
            <a:r>
              <a:rPr lang="ko-KR" altLang="en-US" sz="1400" dirty="0">
                <a:solidFill>
                  <a:prstClr val="black"/>
                </a:solidFill>
              </a:rPr>
              <a:t>숫자 사용 가능</a:t>
            </a:r>
          </a:p>
          <a:p>
            <a:pPr defTabSz="180000"/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whatsyournamemynameiskitae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prstClr val="black"/>
                </a:solidFill>
              </a:rPr>
              <a:t>	// </a:t>
            </a:r>
            <a:r>
              <a:rPr lang="ko-KR" altLang="en-US" sz="1400" dirty="0">
                <a:solidFill>
                  <a:prstClr val="black"/>
                </a:solidFill>
              </a:rPr>
              <a:t>길이 제한 없음</a:t>
            </a:r>
          </a:p>
          <a:p>
            <a:pPr defTabSz="180000"/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barChart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barchart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prstClr val="black"/>
                </a:solidFill>
              </a:rPr>
              <a:t>					// </a:t>
            </a:r>
            <a:r>
              <a:rPr lang="ko-KR" altLang="en-US" sz="1400" dirty="0">
                <a:solidFill>
                  <a:prstClr val="black"/>
                </a:solidFill>
              </a:rPr>
              <a:t>대소문자 구분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en-US" altLang="ko-KR" sz="1400" dirty="0" err="1">
                <a:solidFill>
                  <a:prstClr val="black"/>
                </a:solidFill>
              </a:rPr>
              <a:t>barChart</a:t>
            </a:r>
            <a:r>
              <a:rPr lang="ko-KR" altLang="en-US" sz="1400" dirty="0">
                <a:solidFill>
                  <a:prstClr val="black"/>
                </a:solidFill>
              </a:rPr>
              <a:t>와 </a:t>
            </a:r>
            <a:r>
              <a:rPr lang="en-US" altLang="ko-KR" sz="1400" dirty="0" err="1">
                <a:solidFill>
                  <a:prstClr val="black"/>
                </a:solidFill>
              </a:rPr>
              <a:t>barchart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ko-KR" altLang="en-US" sz="1400" dirty="0">
                <a:solidFill>
                  <a:prstClr val="black"/>
                </a:solidFill>
              </a:rPr>
              <a:t>다름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ko-KR" altLang="en-US" sz="1400" dirty="0">
                <a:solidFill>
                  <a:prstClr val="black"/>
                </a:solidFill>
              </a:rPr>
              <a:t>가격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prstClr val="black"/>
                </a:solidFill>
              </a:rPr>
              <a:t>													// </a:t>
            </a:r>
            <a:r>
              <a:rPr lang="ko-KR" altLang="en-US" sz="1400" dirty="0">
                <a:solidFill>
                  <a:prstClr val="black"/>
                </a:solidFill>
              </a:rPr>
              <a:t>한글 이름 사용 가능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055262" y="4149080"/>
            <a:ext cx="7189146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>
              <a:defRPr sz="1400"/>
            </a:lvl1pPr>
          </a:lstStyle>
          <a:p>
            <a:r>
              <a:rPr lang="en-US" altLang="ko-KR" dirty="0" err="1">
                <a:solidFill>
                  <a:prstClr val="black"/>
                </a:solidFill>
              </a:rPr>
              <a:t>int</a:t>
            </a:r>
            <a:r>
              <a:rPr lang="en-US" altLang="ko-KR" dirty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		3Chapter</a:t>
            </a:r>
            <a:r>
              <a:rPr lang="en-US" altLang="ko-KR" dirty="0">
                <a:solidFill>
                  <a:prstClr val="black"/>
                </a:solidFill>
              </a:rPr>
              <a:t>; 	</a:t>
            </a:r>
            <a:r>
              <a:rPr lang="en-US" altLang="ko-KR" dirty="0" smtClean="0">
                <a:solidFill>
                  <a:prstClr val="black"/>
                </a:solidFill>
              </a:rPr>
              <a:t>										// </a:t>
            </a:r>
            <a:r>
              <a:rPr lang="ko-KR" altLang="en-US" dirty="0" smtClean="0">
                <a:solidFill>
                  <a:prstClr val="black"/>
                </a:solidFill>
              </a:rPr>
              <a:t>식별자의 </a:t>
            </a:r>
            <a:r>
              <a:rPr lang="ko-KR" altLang="en-US" dirty="0" err="1" smtClean="0">
                <a:solidFill>
                  <a:prstClr val="black"/>
                </a:solidFill>
              </a:rPr>
              <a:t>첫문자로</a:t>
            </a:r>
            <a:r>
              <a:rPr lang="ko-KR" altLang="en-US" dirty="0" smtClean="0">
                <a:solidFill>
                  <a:prstClr val="black"/>
                </a:solidFill>
              </a:rPr>
              <a:t> 숫자 </a:t>
            </a:r>
            <a:r>
              <a:rPr lang="ko-KR" altLang="en-US" dirty="0">
                <a:solidFill>
                  <a:prstClr val="black"/>
                </a:solidFill>
              </a:rPr>
              <a:t>사용 불가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class </a:t>
            </a:r>
            <a:r>
              <a:rPr lang="en-US" altLang="ko-KR" dirty="0" smtClean="0">
                <a:solidFill>
                  <a:prstClr val="black"/>
                </a:solidFill>
              </a:rPr>
              <a:t>	if </a:t>
            </a:r>
            <a:r>
              <a:rPr lang="en-US" altLang="ko-KR" dirty="0">
                <a:solidFill>
                  <a:prstClr val="black"/>
                </a:solidFill>
              </a:rPr>
              <a:t>{ } 		</a:t>
            </a:r>
            <a:r>
              <a:rPr lang="en-US" altLang="ko-KR" dirty="0" smtClean="0">
                <a:solidFill>
                  <a:prstClr val="black"/>
                </a:solidFill>
              </a:rPr>
              <a:t>											// </a:t>
            </a:r>
            <a:r>
              <a:rPr lang="ko-KR" altLang="en-US" dirty="0" smtClean="0">
                <a:solidFill>
                  <a:prstClr val="black"/>
                </a:solidFill>
              </a:rPr>
              <a:t>자바의 </a:t>
            </a:r>
            <a:r>
              <a:rPr lang="ko-KR" altLang="en-US" dirty="0" err="1" smtClean="0">
                <a:solidFill>
                  <a:prstClr val="black"/>
                </a:solidFill>
              </a:rPr>
              <a:t>예약어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en-US" altLang="ko-KR" dirty="0" smtClean="0">
                <a:solidFill>
                  <a:prstClr val="black"/>
                </a:solidFill>
              </a:rPr>
              <a:t>if </a:t>
            </a:r>
            <a:r>
              <a:rPr lang="ko-KR" altLang="en-US" dirty="0" smtClean="0">
                <a:solidFill>
                  <a:prstClr val="black"/>
                </a:solidFill>
              </a:rPr>
              <a:t>사용 불가 </a:t>
            </a:r>
            <a:endParaRPr lang="ko-KR" altLang="en-US" dirty="0">
              <a:solidFill>
                <a:prstClr val="black"/>
              </a:solidFill>
            </a:endParaRPr>
          </a:p>
          <a:p>
            <a:r>
              <a:rPr lang="en-US" altLang="ko-KR" dirty="0">
                <a:solidFill>
                  <a:prstClr val="black"/>
                </a:solidFill>
              </a:rPr>
              <a:t>char </a:t>
            </a:r>
            <a:r>
              <a:rPr lang="en-US" altLang="ko-KR" dirty="0" smtClean="0">
                <a:solidFill>
                  <a:prstClr val="black"/>
                </a:solidFill>
              </a:rPr>
              <a:t>	false</a:t>
            </a:r>
            <a:r>
              <a:rPr lang="en-US" altLang="ko-KR" dirty="0">
                <a:solidFill>
                  <a:prstClr val="black"/>
                </a:solidFill>
              </a:rPr>
              <a:t>; 		</a:t>
            </a:r>
            <a:r>
              <a:rPr lang="en-US" altLang="ko-KR" dirty="0" smtClean="0">
                <a:solidFill>
                  <a:prstClr val="black"/>
                </a:solidFill>
              </a:rPr>
              <a:t>											// false</a:t>
            </a:r>
            <a:r>
              <a:rPr lang="ko-KR" altLang="en-US" dirty="0" smtClean="0">
                <a:solidFill>
                  <a:prstClr val="black"/>
                </a:solidFill>
              </a:rPr>
              <a:t> </a:t>
            </a:r>
            <a:r>
              <a:rPr lang="ko-KR" altLang="en-US" dirty="0">
                <a:solidFill>
                  <a:prstClr val="black"/>
                </a:solidFill>
              </a:rPr>
              <a:t>사용 불가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void </a:t>
            </a:r>
            <a:r>
              <a:rPr lang="en-US" altLang="ko-KR" dirty="0" smtClean="0">
                <a:solidFill>
                  <a:prstClr val="black"/>
                </a:solidFill>
              </a:rPr>
              <a:t>	null</a:t>
            </a:r>
            <a:r>
              <a:rPr lang="en-US" altLang="ko-KR" dirty="0">
                <a:solidFill>
                  <a:prstClr val="black"/>
                </a:solidFill>
              </a:rPr>
              <a:t>() { } 	</a:t>
            </a:r>
            <a:r>
              <a:rPr lang="en-US" altLang="ko-KR" dirty="0" smtClean="0">
                <a:solidFill>
                  <a:prstClr val="black"/>
                </a:solidFill>
              </a:rPr>
              <a:t>											// </a:t>
            </a:r>
            <a:r>
              <a:rPr lang="en-US" altLang="ko-KR" dirty="0">
                <a:solidFill>
                  <a:prstClr val="black"/>
                </a:solidFill>
              </a:rPr>
              <a:t>null </a:t>
            </a:r>
            <a:r>
              <a:rPr lang="ko-KR" altLang="en-US" dirty="0">
                <a:solidFill>
                  <a:prstClr val="black"/>
                </a:solidFill>
              </a:rPr>
              <a:t>사용 불가</a:t>
            </a:r>
          </a:p>
          <a:p>
            <a:r>
              <a:rPr lang="en-US" altLang="ko-KR" dirty="0">
                <a:solidFill>
                  <a:prstClr val="black"/>
                </a:solidFill>
              </a:rPr>
              <a:t>class </a:t>
            </a:r>
            <a:r>
              <a:rPr lang="en-US" altLang="ko-KR" dirty="0" smtClean="0">
                <a:solidFill>
                  <a:prstClr val="black"/>
                </a:solidFill>
              </a:rPr>
              <a:t>	%</a:t>
            </a:r>
            <a:r>
              <a:rPr lang="en-US" altLang="ko-KR" dirty="0" err="1">
                <a:solidFill>
                  <a:prstClr val="black"/>
                </a:solidFill>
              </a:rPr>
              <a:t>calc</a:t>
            </a:r>
            <a:r>
              <a:rPr lang="en-US" altLang="ko-KR" dirty="0">
                <a:solidFill>
                  <a:prstClr val="black"/>
                </a:solidFill>
              </a:rPr>
              <a:t> { } 	</a:t>
            </a:r>
            <a:r>
              <a:rPr lang="en-US" altLang="ko-KR" dirty="0" smtClean="0">
                <a:solidFill>
                  <a:prstClr val="black"/>
                </a:solidFill>
              </a:rPr>
              <a:t>										// </a:t>
            </a:r>
            <a:r>
              <a:rPr lang="en-US" altLang="ko-KR" dirty="0">
                <a:solidFill>
                  <a:prstClr val="black"/>
                </a:solidFill>
              </a:rPr>
              <a:t>'%'</a:t>
            </a:r>
            <a:r>
              <a:rPr lang="ko-KR" altLang="en-US" dirty="0">
                <a:solidFill>
                  <a:prstClr val="black"/>
                </a:solidFill>
              </a:rPr>
              <a:t>는 특수문자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97673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2-11 : </a:t>
            </a:r>
            <a:r>
              <a:rPr lang="ko-KR" altLang="en-US" dirty="0" smtClean="0"/>
              <a:t>다중 </a:t>
            </a:r>
            <a:r>
              <a:rPr lang="en-US" altLang="ko-KR" dirty="0" smtClean="0"/>
              <a:t>if-else</a:t>
            </a:r>
            <a:r>
              <a:rPr lang="ko-KR" altLang="en-US" dirty="0" smtClean="0"/>
              <a:t>를 이용하여 학점 매기기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3857406" y="1412776"/>
            <a:ext cx="4668396" cy="526297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import </a:t>
            </a:r>
            <a:r>
              <a:rPr lang="en-US" altLang="ko-KR" sz="1400" dirty="0" err="1">
                <a:solidFill>
                  <a:prstClr val="black"/>
                </a:solidFill>
              </a:rPr>
              <a:t>java.util.Scanner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public </a:t>
            </a:r>
            <a:r>
              <a:rPr lang="en-US" altLang="ko-KR" sz="1400" dirty="0">
                <a:solidFill>
                  <a:prstClr val="black"/>
                </a:solidFill>
              </a:rPr>
              <a:t>class Grading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public </a:t>
            </a:r>
            <a:r>
              <a:rPr lang="en-US" altLang="ko-KR" sz="14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400" dirty="0" err="1">
                <a:solidFill>
                  <a:prstClr val="black"/>
                </a:solidFill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char </a:t>
            </a:r>
            <a:r>
              <a:rPr lang="en-US" altLang="ko-KR" sz="1400" dirty="0">
                <a:solidFill>
                  <a:prstClr val="black"/>
                </a:solidFill>
              </a:rPr>
              <a:t>grade;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Scanner </a:t>
            </a:r>
            <a:r>
              <a:rPr lang="en-US" altLang="ko-KR" sz="1400" dirty="0" err="1">
                <a:solidFill>
                  <a:prstClr val="black"/>
                </a:solidFill>
              </a:rPr>
              <a:t>scanner</a:t>
            </a:r>
            <a:r>
              <a:rPr lang="en-US" altLang="ko-KR" sz="1400" dirty="0">
                <a:solidFill>
                  <a:prstClr val="black"/>
                </a:solidFill>
              </a:rPr>
              <a:t> = new Scanner(System.in);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점수를 입력하세요</a:t>
            </a:r>
            <a:r>
              <a:rPr lang="en-US" altLang="ko-KR" sz="1400" dirty="0">
                <a:solidFill>
                  <a:prstClr val="black"/>
                </a:solidFill>
              </a:rPr>
              <a:t>(0~100</a:t>
            </a:r>
            <a:r>
              <a:rPr lang="en-US" altLang="ko-KR" sz="1400" dirty="0">
                <a:solidFill>
                  <a:prstClr val="black"/>
                </a:solidFill>
              </a:rPr>
              <a:t>):");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score = </a:t>
            </a:r>
            <a:r>
              <a:rPr lang="en-US" altLang="ko-KR" sz="1400" dirty="0" err="1">
                <a:solidFill>
                  <a:prstClr val="black"/>
                </a:solidFill>
              </a:rPr>
              <a:t>scanner.nextInt</a:t>
            </a:r>
            <a:r>
              <a:rPr lang="en-US" altLang="ko-KR" sz="1400" dirty="0">
                <a:solidFill>
                  <a:prstClr val="black"/>
                </a:solidFill>
              </a:rPr>
              <a:t>(); // </a:t>
            </a:r>
            <a:r>
              <a:rPr lang="ko-KR" altLang="en-US" sz="1400" dirty="0">
                <a:solidFill>
                  <a:prstClr val="black"/>
                </a:solidFill>
              </a:rPr>
              <a:t>점수 읽기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if(score </a:t>
            </a:r>
            <a:r>
              <a:rPr lang="en-US" altLang="ko-KR" sz="1400" dirty="0">
                <a:solidFill>
                  <a:prstClr val="black"/>
                </a:solidFill>
              </a:rPr>
              <a:t>&gt;= 90) // score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90 </a:t>
            </a:r>
            <a:r>
              <a:rPr lang="ko-KR" altLang="en-US" sz="1400" dirty="0">
                <a:solidFill>
                  <a:prstClr val="black"/>
                </a:solidFill>
              </a:rPr>
              <a:t>이상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grade </a:t>
            </a:r>
            <a:r>
              <a:rPr lang="en-US" altLang="ko-KR" sz="1400" dirty="0">
                <a:solidFill>
                  <a:prstClr val="black"/>
                </a:solidFill>
              </a:rPr>
              <a:t>= 'A';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else </a:t>
            </a:r>
            <a:r>
              <a:rPr lang="en-US" altLang="ko-KR" sz="1400" dirty="0">
                <a:solidFill>
                  <a:prstClr val="black"/>
                </a:solidFill>
              </a:rPr>
              <a:t>if(score &gt;= 80) // score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80 </a:t>
            </a:r>
            <a:r>
              <a:rPr lang="ko-KR" altLang="en-US" sz="1400" dirty="0">
                <a:solidFill>
                  <a:prstClr val="black"/>
                </a:solidFill>
              </a:rPr>
              <a:t>이상 </a:t>
            </a:r>
            <a:r>
              <a:rPr lang="en-US" altLang="ko-KR" sz="1400" dirty="0">
                <a:solidFill>
                  <a:prstClr val="black"/>
                </a:solidFill>
              </a:rPr>
              <a:t>90 </a:t>
            </a:r>
            <a:r>
              <a:rPr lang="ko-KR" altLang="en-US" sz="1400" dirty="0">
                <a:solidFill>
                  <a:prstClr val="black"/>
                </a:solidFill>
              </a:rPr>
              <a:t>미만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grade </a:t>
            </a:r>
            <a:r>
              <a:rPr lang="en-US" altLang="ko-KR" sz="1400" dirty="0">
                <a:solidFill>
                  <a:prstClr val="black"/>
                </a:solidFill>
              </a:rPr>
              <a:t>= 'B';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else </a:t>
            </a:r>
            <a:r>
              <a:rPr lang="en-US" altLang="ko-KR" sz="1400" dirty="0">
                <a:solidFill>
                  <a:prstClr val="black"/>
                </a:solidFill>
              </a:rPr>
              <a:t>if(score &gt;= 70) // score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70 </a:t>
            </a:r>
            <a:r>
              <a:rPr lang="ko-KR" altLang="en-US" sz="1400" dirty="0">
                <a:solidFill>
                  <a:prstClr val="black"/>
                </a:solidFill>
              </a:rPr>
              <a:t>이상 </a:t>
            </a:r>
            <a:r>
              <a:rPr lang="en-US" altLang="ko-KR" sz="1400" dirty="0">
                <a:solidFill>
                  <a:prstClr val="black"/>
                </a:solidFill>
              </a:rPr>
              <a:t>80 </a:t>
            </a:r>
            <a:r>
              <a:rPr lang="ko-KR" altLang="en-US" sz="1400" dirty="0">
                <a:solidFill>
                  <a:prstClr val="black"/>
                </a:solidFill>
              </a:rPr>
              <a:t>이만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grade </a:t>
            </a:r>
            <a:r>
              <a:rPr lang="en-US" altLang="ko-KR" sz="1400" dirty="0">
                <a:solidFill>
                  <a:prstClr val="black"/>
                </a:solidFill>
              </a:rPr>
              <a:t>= 'C';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else </a:t>
            </a:r>
            <a:r>
              <a:rPr lang="en-US" altLang="ko-KR" sz="1400" dirty="0">
                <a:solidFill>
                  <a:prstClr val="black"/>
                </a:solidFill>
              </a:rPr>
              <a:t>if(score &gt;= 60) // score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60 </a:t>
            </a:r>
            <a:r>
              <a:rPr lang="ko-KR" altLang="en-US" sz="1400" dirty="0">
                <a:solidFill>
                  <a:prstClr val="black"/>
                </a:solidFill>
              </a:rPr>
              <a:t>이상 </a:t>
            </a:r>
            <a:r>
              <a:rPr lang="en-US" altLang="ko-KR" sz="1400" dirty="0">
                <a:solidFill>
                  <a:prstClr val="black"/>
                </a:solidFill>
              </a:rPr>
              <a:t>70 </a:t>
            </a:r>
            <a:r>
              <a:rPr lang="ko-KR" altLang="en-US" sz="1400" dirty="0">
                <a:solidFill>
                  <a:prstClr val="black"/>
                </a:solidFill>
              </a:rPr>
              <a:t>이만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grade </a:t>
            </a:r>
            <a:r>
              <a:rPr lang="en-US" altLang="ko-KR" sz="1400" dirty="0">
                <a:solidFill>
                  <a:prstClr val="black"/>
                </a:solidFill>
              </a:rPr>
              <a:t>= 'D';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else </a:t>
            </a:r>
            <a:r>
              <a:rPr lang="en-US" altLang="ko-KR" sz="1400" dirty="0">
                <a:solidFill>
                  <a:prstClr val="black"/>
                </a:solidFill>
              </a:rPr>
              <a:t>// score</a:t>
            </a:r>
            <a:r>
              <a:rPr lang="ko-KR" altLang="en-US" sz="1400" dirty="0">
                <a:solidFill>
                  <a:prstClr val="black"/>
                </a:solidFill>
              </a:rPr>
              <a:t>가 </a:t>
            </a:r>
            <a:r>
              <a:rPr lang="en-US" altLang="ko-KR" sz="1400" dirty="0">
                <a:solidFill>
                  <a:prstClr val="black"/>
                </a:solidFill>
              </a:rPr>
              <a:t>60 </a:t>
            </a:r>
            <a:r>
              <a:rPr lang="ko-KR" altLang="en-US" sz="1400" dirty="0">
                <a:solidFill>
                  <a:prstClr val="black"/>
                </a:solidFill>
              </a:rPr>
              <a:t>이만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grade </a:t>
            </a:r>
            <a:r>
              <a:rPr lang="en-US" altLang="ko-KR" sz="1400" dirty="0">
                <a:solidFill>
                  <a:prstClr val="black"/>
                </a:solidFill>
              </a:rPr>
              <a:t>= 'F</a:t>
            </a:r>
            <a:r>
              <a:rPr lang="en-US" altLang="ko-KR" sz="1400" dirty="0">
                <a:solidFill>
                  <a:prstClr val="black"/>
                </a:solidFill>
              </a:rPr>
              <a:t>';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학점은 </a:t>
            </a:r>
            <a:r>
              <a:rPr lang="en-US" altLang="ko-KR" sz="1400" dirty="0">
                <a:solidFill>
                  <a:prstClr val="black"/>
                </a:solidFill>
              </a:rPr>
              <a:t>" + grade + "</a:t>
            </a:r>
            <a:r>
              <a:rPr lang="ko-KR" altLang="en-US" sz="1400" dirty="0">
                <a:solidFill>
                  <a:prstClr val="black"/>
                </a:solidFill>
              </a:rPr>
              <a:t>입니다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scanner.close</a:t>
            </a:r>
            <a:r>
              <a:rPr lang="en-US" altLang="ko-KR" sz="1400" dirty="0">
                <a:solidFill>
                  <a:prstClr val="black"/>
                </a:solidFill>
              </a:rPr>
              <a:t>();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7544" y="1513780"/>
            <a:ext cx="310854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다중 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if-else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문을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이용하여</a:t>
            </a:r>
            <a:endParaRPr lang="en-US" altLang="ko-KR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입력 받은 성적에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대해 </a:t>
            </a:r>
            <a:endParaRPr lang="en-US" altLang="ko-KR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학점을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부여하는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프로그램을</a:t>
            </a:r>
            <a:endParaRPr lang="en-US" altLang="ko-KR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작성해보자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 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971600" y="6152535"/>
            <a:ext cx="2748503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점수를 입력하세요</a:t>
            </a:r>
            <a:r>
              <a:rPr lang="en-US" altLang="ko-KR" sz="1400" dirty="0">
                <a:solidFill>
                  <a:prstClr val="black"/>
                </a:solidFill>
              </a:rPr>
              <a:t>(0~100):</a:t>
            </a:r>
            <a:r>
              <a:rPr lang="en-US" altLang="ko-KR" sz="1400" dirty="0">
                <a:solidFill>
                  <a:srgbClr val="00B050"/>
                </a:solidFill>
              </a:rPr>
              <a:t>89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학점은 </a:t>
            </a:r>
            <a:r>
              <a:rPr lang="en-US" altLang="ko-KR" sz="1400" dirty="0">
                <a:solidFill>
                  <a:prstClr val="black"/>
                </a:solidFill>
              </a:rPr>
              <a:t>B</a:t>
            </a:r>
            <a:r>
              <a:rPr lang="ko-KR" altLang="en-US" sz="1400" dirty="0">
                <a:solidFill>
                  <a:prstClr val="black"/>
                </a:solidFill>
              </a:rPr>
              <a:t>입니다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422718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중첩 </a:t>
            </a:r>
            <a:r>
              <a:rPr lang="en-US" altLang="ko-KR" dirty="0" smtClean="0"/>
              <a:t>if-else</a:t>
            </a:r>
            <a:r>
              <a:rPr lang="ko-KR" altLang="en-US" dirty="0" smtClean="0"/>
              <a:t>문</a:t>
            </a:r>
            <a:r>
              <a:rPr lang="en-US" altLang="ko-KR" dirty="0" smtClean="0"/>
              <a:t>, </a:t>
            </a:r>
            <a:r>
              <a:rPr lang="ko-KR" altLang="en-US" b="1" dirty="0" smtClean="0"/>
              <a:t>예제 </a:t>
            </a:r>
            <a:r>
              <a:rPr lang="en-US" altLang="ko-KR" b="1" dirty="0" smtClean="0"/>
              <a:t>2-12 </a:t>
            </a:r>
            <a:r>
              <a:rPr lang="ko-KR" altLang="en-US" b="1" dirty="0" smtClean="0"/>
              <a:t>중첩 </a:t>
            </a:r>
            <a:r>
              <a:rPr lang="en-US" altLang="ko-KR" b="1" dirty="0" smtClean="0"/>
              <a:t>if-else</a:t>
            </a:r>
            <a:r>
              <a:rPr lang="ko-KR" altLang="en-US" b="1" dirty="0" smtClean="0"/>
              <a:t>문 사례</a:t>
            </a:r>
            <a:endParaRPr lang="ko-KR" altLang="en-US" b="1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1800" dirty="0" smtClean="0"/>
              <a:t>if </a:t>
            </a:r>
            <a:r>
              <a:rPr lang="ko-KR" altLang="en-US" sz="1800" dirty="0" smtClean="0"/>
              <a:t>문이나 </a:t>
            </a:r>
            <a:r>
              <a:rPr lang="en-US" altLang="ko-KR" sz="1800" dirty="0" smtClean="0"/>
              <a:t>else </a:t>
            </a:r>
            <a:r>
              <a:rPr lang="ko-KR" altLang="en-US" sz="1800" dirty="0" smtClean="0"/>
              <a:t>문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혹은 </a:t>
            </a:r>
            <a:r>
              <a:rPr lang="en-US" altLang="ko-KR" sz="1800" dirty="0" smtClean="0"/>
              <a:t>if-else </a:t>
            </a:r>
            <a:r>
              <a:rPr lang="ko-KR" altLang="en-US" sz="1800" dirty="0" smtClean="0"/>
              <a:t>문에 </a:t>
            </a:r>
            <a:r>
              <a:rPr lang="en-US" altLang="ko-KR" sz="1800" dirty="0" smtClean="0"/>
              <a:t>if</a:t>
            </a:r>
            <a:r>
              <a:rPr lang="ko-KR" altLang="en-US" sz="1800" dirty="0" smtClean="0"/>
              <a:t>문이나</a:t>
            </a:r>
            <a:r>
              <a:rPr lang="en-US" altLang="ko-KR" sz="1800" dirty="0"/>
              <a:t> </a:t>
            </a:r>
            <a:r>
              <a:rPr lang="en-US" altLang="ko-KR" sz="1800" dirty="0" smtClean="0"/>
              <a:t>if-else</a:t>
            </a:r>
            <a:r>
              <a:rPr lang="ko-KR" altLang="en-US" sz="1800" dirty="0" smtClean="0"/>
              <a:t>문을 내포할 수 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41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439625" y="1988840"/>
            <a:ext cx="324036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점수와 학년을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입력 받아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60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점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이상이면 합격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미만이면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불합격을 출력하라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다만 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학년은 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70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점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이상이어야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합격이다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60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점 이상인 경우 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4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학년을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구분하여</a:t>
            </a:r>
            <a:endParaRPr lang="en-US" altLang="ko-KR" sz="1600" dirty="0">
              <a:solidFill>
                <a:srgbClr val="DD8047">
                  <a:lumMod val="75000"/>
                </a:srgb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  <a:p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처리해야 </a:t>
            </a:r>
            <a:r>
              <a:rPr lang="ko-KR" altLang="en-US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한다</a:t>
            </a:r>
            <a:r>
              <a:rPr lang="en-US" altLang="ko-KR" sz="1600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sz="1600" dirty="0">
              <a:solidFill>
                <a:srgbClr val="DD8047">
                  <a:lumMod val="75000"/>
                </a:srgb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3802732" y="1988840"/>
            <a:ext cx="5184576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import </a:t>
            </a:r>
            <a:r>
              <a:rPr lang="en-US" altLang="ko-KR" sz="1200" dirty="0" err="1">
                <a:solidFill>
                  <a:prstClr val="black"/>
                </a:solidFill>
              </a:rPr>
              <a:t>java.util.Scanner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public class </a:t>
            </a:r>
            <a:r>
              <a:rPr lang="en-US" altLang="ko-KR" sz="1200" dirty="0" err="1">
                <a:solidFill>
                  <a:prstClr val="black"/>
                </a:solidFill>
              </a:rPr>
              <a:t>NestedIf</a:t>
            </a:r>
            <a:r>
              <a:rPr lang="en-US" altLang="ko-KR" sz="12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public </a:t>
            </a:r>
            <a:r>
              <a:rPr lang="en-US" altLang="ko-KR" sz="12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200" dirty="0" err="1">
                <a:solidFill>
                  <a:prstClr val="black"/>
                </a:solidFill>
              </a:rPr>
              <a:t>args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Scanner </a:t>
            </a:r>
            <a:r>
              <a:rPr lang="en-US" altLang="ko-KR" sz="1200" dirty="0" err="1">
                <a:solidFill>
                  <a:prstClr val="black"/>
                </a:solidFill>
              </a:rPr>
              <a:t>scanner</a:t>
            </a:r>
            <a:r>
              <a:rPr lang="en-US" altLang="ko-KR" sz="1200" dirty="0">
                <a:solidFill>
                  <a:prstClr val="black"/>
                </a:solidFill>
              </a:rPr>
              <a:t> = new Scanner(System.in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pPr defTabSz="180000"/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점수를 입력하세요</a:t>
            </a:r>
            <a:r>
              <a:rPr lang="en-US" altLang="ko-KR" sz="1200" dirty="0">
                <a:solidFill>
                  <a:prstClr val="black"/>
                </a:solidFill>
              </a:rPr>
              <a:t>(0~100):");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score = </a:t>
            </a:r>
            <a:r>
              <a:rPr lang="en-US" altLang="ko-KR" sz="1200" dirty="0" err="1">
                <a:solidFill>
                  <a:prstClr val="black"/>
                </a:solidFill>
              </a:rPr>
              <a:t>scanner.nextInt</a:t>
            </a:r>
            <a:r>
              <a:rPr lang="en-US" altLang="ko-KR" sz="1200" dirty="0">
                <a:solidFill>
                  <a:prstClr val="black"/>
                </a:solidFill>
              </a:rPr>
              <a:t>(); </a:t>
            </a:r>
            <a:endParaRPr lang="ko-KR" altLang="en-US" sz="1200" dirty="0">
              <a:solidFill>
                <a:prstClr val="black"/>
              </a:solidFill>
            </a:endParaRPr>
          </a:p>
          <a:p>
            <a:pPr defTabSz="180000"/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학년을 입력하세요</a:t>
            </a:r>
            <a:r>
              <a:rPr lang="en-US" altLang="ko-KR" sz="1200" dirty="0">
                <a:solidFill>
                  <a:prstClr val="black"/>
                </a:solidFill>
              </a:rPr>
              <a:t>(1~4):");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year = </a:t>
            </a:r>
            <a:r>
              <a:rPr lang="en-US" altLang="ko-KR" sz="1200" dirty="0" err="1">
                <a:solidFill>
                  <a:prstClr val="black"/>
                </a:solidFill>
              </a:rPr>
              <a:t>scanner.nextInt</a:t>
            </a:r>
            <a:r>
              <a:rPr lang="en-US" altLang="ko-KR" sz="1200" dirty="0">
                <a:solidFill>
                  <a:prstClr val="black"/>
                </a:solidFill>
              </a:rPr>
              <a:t>(); 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endParaRPr lang="ko-KR" altLang="en-US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if(score </a:t>
            </a:r>
            <a:r>
              <a:rPr lang="en-US" altLang="ko-KR" sz="1200" dirty="0">
                <a:solidFill>
                  <a:prstClr val="black"/>
                </a:solidFill>
              </a:rPr>
              <a:t>&gt;= 60) { // 60</a:t>
            </a:r>
            <a:r>
              <a:rPr lang="ko-KR" altLang="en-US" sz="1200" dirty="0">
                <a:solidFill>
                  <a:prstClr val="black"/>
                </a:solidFill>
              </a:rPr>
              <a:t>점 이상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</a:t>
            </a:r>
            <a:r>
              <a:rPr lang="en-US" altLang="ko-KR" sz="1200" b="1" dirty="0">
                <a:solidFill>
                  <a:prstClr val="black"/>
                </a:solidFill>
              </a:rPr>
              <a:t>if(year </a:t>
            </a:r>
            <a:r>
              <a:rPr lang="en-US" altLang="ko-KR" sz="1200" b="1" dirty="0">
                <a:solidFill>
                  <a:prstClr val="black"/>
                </a:solidFill>
              </a:rPr>
              <a:t>!= 4)</a:t>
            </a:r>
          </a:p>
          <a:p>
            <a:pPr defTabSz="180000"/>
            <a:r>
              <a:rPr lang="en-US" altLang="ko-KR" sz="1200" b="1" dirty="0">
                <a:solidFill>
                  <a:prstClr val="black"/>
                </a:solidFill>
              </a:rPr>
              <a:t>				</a:t>
            </a:r>
            <a:r>
              <a:rPr lang="en-US" altLang="ko-KR" sz="1200" b="1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ko-KR" altLang="en-US" sz="1200" b="1" dirty="0">
                <a:solidFill>
                  <a:prstClr val="black"/>
                </a:solidFill>
              </a:rPr>
              <a:t>합격</a:t>
            </a:r>
            <a:r>
              <a:rPr lang="en-US" altLang="ko-KR" sz="1200" b="1" dirty="0">
                <a:solidFill>
                  <a:prstClr val="black"/>
                </a:solidFill>
              </a:rPr>
              <a:t>!"); </a:t>
            </a:r>
            <a:r>
              <a:rPr lang="en-US" altLang="ko-KR" sz="1200" dirty="0">
                <a:solidFill>
                  <a:prstClr val="black"/>
                </a:solidFill>
              </a:rPr>
              <a:t>// 4</a:t>
            </a:r>
            <a:r>
              <a:rPr lang="ko-KR" altLang="en-US" sz="1200" dirty="0">
                <a:solidFill>
                  <a:prstClr val="black"/>
                </a:solidFill>
              </a:rPr>
              <a:t>학년 아니면 합격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</a:t>
            </a:r>
            <a:r>
              <a:rPr lang="en-US" altLang="ko-KR" sz="1200" b="1" dirty="0">
                <a:solidFill>
                  <a:prstClr val="black"/>
                </a:solidFill>
              </a:rPr>
              <a:t>else </a:t>
            </a:r>
            <a:r>
              <a:rPr lang="en-US" altLang="ko-KR" sz="1200" b="1" dirty="0">
                <a:solidFill>
                  <a:prstClr val="black"/>
                </a:solidFill>
              </a:rPr>
              <a:t>if(score &gt;= 70)</a:t>
            </a:r>
          </a:p>
          <a:p>
            <a:pPr defTabSz="180000"/>
            <a:r>
              <a:rPr lang="en-US" altLang="ko-KR" sz="1200" b="1" dirty="0">
                <a:solidFill>
                  <a:prstClr val="black"/>
                </a:solidFill>
              </a:rPr>
              <a:t>				</a:t>
            </a:r>
            <a:r>
              <a:rPr lang="en-US" altLang="ko-KR" sz="1200" b="1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b="1" dirty="0">
                <a:solidFill>
                  <a:prstClr val="black"/>
                </a:solidFill>
              </a:rPr>
              <a:t>("</a:t>
            </a:r>
            <a:r>
              <a:rPr lang="ko-KR" altLang="en-US" sz="1200" b="1" dirty="0">
                <a:solidFill>
                  <a:prstClr val="black"/>
                </a:solidFill>
              </a:rPr>
              <a:t>합격</a:t>
            </a:r>
            <a:r>
              <a:rPr lang="en-US" altLang="ko-KR" sz="1200" b="1" dirty="0">
                <a:solidFill>
                  <a:prstClr val="black"/>
                </a:solidFill>
              </a:rPr>
              <a:t>!"); </a:t>
            </a:r>
            <a:r>
              <a:rPr lang="en-US" altLang="ko-KR" sz="1200" dirty="0">
                <a:solidFill>
                  <a:prstClr val="black"/>
                </a:solidFill>
              </a:rPr>
              <a:t>// 4</a:t>
            </a:r>
            <a:r>
              <a:rPr lang="ko-KR" altLang="en-US" sz="1200" dirty="0">
                <a:solidFill>
                  <a:prstClr val="black"/>
                </a:solidFill>
              </a:rPr>
              <a:t>학년이 </a:t>
            </a:r>
            <a:r>
              <a:rPr lang="en-US" altLang="ko-KR" sz="1200" dirty="0">
                <a:solidFill>
                  <a:prstClr val="black"/>
                </a:solidFill>
              </a:rPr>
              <a:t>70</a:t>
            </a:r>
            <a:r>
              <a:rPr lang="ko-KR" altLang="en-US" sz="1200" dirty="0">
                <a:solidFill>
                  <a:prstClr val="black"/>
                </a:solidFill>
              </a:rPr>
              <a:t>점 이상이면 합격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else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불합격</a:t>
            </a:r>
            <a:r>
              <a:rPr lang="en-US" altLang="ko-KR" sz="1200" dirty="0">
                <a:solidFill>
                  <a:prstClr val="black"/>
                </a:solidFill>
              </a:rPr>
              <a:t>!"); // 4</a:t>
            </a:r>
            <a:r>
              <a:rPr lang="ko-KR" altLang="en-US" sz="1200" dirty="0">
                <a:solidFill>
                  <a:prstClr val="black"/>
                </a:solidFill>
              </a:rPr>
              <a:t>학년이 </a:t>
            </a:r>
            <a:r>
              <a:rPr lang="en-US" altLang="ko-KR" sz="1200" dirty="0">
                <a:solidFill>
                  <a:prstClr val="black"/>
                </a:solidFill>
              </a:rPr>
              <a:t>70</a:t>
            </a:r>
            <a:r>
              <a:rPr lang="ko-KR" altLang="en-US" sz="1200" dirty="0">
                <a:solidFill>
                  <a:prstClr val="black"/>
                </a:solidFill>
              </a:rPr>
              <a:t>점 미만이면 불합격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}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else </a:t>
            </a:r>
            <a:r>
              <a:rPr lang="en-US" altLang="ko-KR" sz="1200" dirty="0">
                <a:solidFill>
                  <a:prstClr val="black"/>
                </a:solidFill>
              </a:rPr>
              <a:t>// 60</a:t>
            </a:r>
            <a:r>
              <a:rPr lang="ko-KR" altLang="en-US" sz="1200" dirty="0">
                <a:solidFill>
                  <a:prstClr val="black"/>
                </a:solidFill>
              </a:rPr>
              <a:t>점 미만 불합격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불합격</a:t>
            </a:r>
            <a:r>
              <a:rPr lang="en-US" altLang="ko-KR" sz="1200" dirty="0">
                <a:solidFill>
                  <a:prstClr val="black"/>
                </a:solidFill>
              </a:rPr>
              <a:t>!");</a:t>
            </a:r>
          </a:p>
          <a:p>
            <a:pPr defTabSz="180000"/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scanner.close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}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50818" y="5959157"/>
            <a:ext cx="3017975" cy="738664"/>
          </a:xfrm>
          <a:prstGeom prst="rect">
            <a:avLst/>
          </a:prstGeom>
          <a:solidFill>
            <a:srgbClr val="DAEEC4"/>
          </a:solidFill>
        </p:spPr>
        <p:txBody>
          <a:bodyPr wrap="square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점수를 입력하세요</a:t>
            </a:r>
            <a:r>
              <a:rPr lang="en-US" altLang="ko-KR" sz="1400" dirty="0">
                <a:solidFill>
                  <a:prstClr val="black"/>
                </a:solidFill>
              </a:rPr>
              <a:t>(0~100):</a:t>
            </a:r>
            <a:r>
              <a:rPr lang="en-US" altLang="ko-KR" sz="1400" dirty="0">
                <a:solidFill>
                  <a:srgbClr val="00B050"/>
                </a:solidFill>
              </a:rPr>
              <a:t>65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학년을 입력하세요</a:t>
            </a:r>
            <a:r>
              <a:rPr lang="en-US" altLang="ko-KR" sz="1400" dirty="0">
                <a:solidFill>
                  <a:prstClr val="black"/>
                </a:solidFill>
              </a:rPr>
              <a:t>(1~4):</a:t>
            </a:r>
            <a:r>
              <a:rPr lang="en-US" altLang="ko-KR" sz="1400" dirty="0">
                <a:solidFill>
                  <a:srgbClr val="00B050"/>
                </a:solidFill>
              </a:rPr>
              <a:t>4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불합격</a:t>
            </a:r>
            <a:r>
              <a:rPr lang="en-US" altLang="ko-KR" sz="1400" dirty="0">
                <a:solidFill>
                  <a:prstClr val="black"/>
                </a:solidFill>
              </a:rPr>
              <a:t>!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2305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36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문은 식과 </a:t>
            </a:r>
            <a:r>
              <a:rPr lang="en-US" altLang="ko-KR" dirty="0" smtClean="0"/>
              <a:t>case </a:t>
            </a:r>
            <a:r>
              <a:rPr lang="ko-KR" altLang="en-US" dirty="0" smtClean="0"/>
              <a:t>문의 값과 비교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일치하면 해당 </a:t>
            </a:r>
            <a:r>
              <a:rPr lang="en-US" altLang="ko-KR" dirty="0" smtClean="0"/>
              <a:t>case</a:t>
            </a:r>
            <a:r>
              <a:rPr lang="ko-KR" altLang="en-US" dirty="0" smtClean="0"/>
              <a:t>의 실행문장 수행 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break</a:t>
            </a:r>
            <a:r>
              <a:rPr lang="ko-KR" altLang="en-US" dirty="0" smtClean="0"/>
              <a:t>를 만나면 </a:t>
            </a:r>
            <a:r>
              <a:rPr lang="en-US" altLang="ko-KR" dirty="0" smtClean="0"/>
              <a:t>switch</a:t>
            </a:r>
            <a:r>
              <a:rPr lang="ko-KR" altLang="en-US" dirty="0" smtClean="0"/>
              <a:t>문을 벗어남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case</a:t>
            </a:r>
            <a:r>
              <a:rPr lang="ko-KR" altLang="en-US" dirty="0" smtClean="0"/>
              <a:t>의 비교 값과 일치하는 것이 없으면 </a:t>
            </a:r>
            <a:r>
              <a:rPr lang="en-US" altLang="ko-KR" dirty="0" smtClean="0"/>
              <a:t>default</a:t>
            </a:r>
            <a:r>
              <a:rPr lang="ko-KR" altLang="en-US" dirty="0" smtClean="0"/>
              <a:t> 문 실행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default</a:t>
            </a:r>
            <a:r>
              <a:rPr lang="ko-KR" altLang="en-US" dirty="0" smtClean="0"/>
              <a:t>문은 생략 가능</a:t>
            </a:r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043609" y="2822651"/>
            <a:ext cx="3380346" cy="3432251"/>
          </a:xfrm>
          <a:prstGeom prst="rect">
            <a:avLst/>
          </a:prstGeom>
          <a:noFill/>
          <a:ln w="9525">
            <a:solidFill>
              <a:srgbClr val="00B0F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4860032" y="2822651"/>
            <a:ext cx="352839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char grade='B';</a:t>
            </a:r>
          </a:p>
          <a:p>
            <a:pPr defTabSz="180000"/>
            <a:r>
              <a:rPr lang="en-US" altLang="ko-KR" sz="1400" b="1" dirty="0">
                <a:solidFill>
                  <a:prstClr val="black"/>
                </a:solidFill>
              </a:rPr>
              <a:t>switch(grade)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b="1" dirty="0">
                <a:solidFill>
                  <a:prstClr val="black"/>
                </a:solidFill>
              </a:rPr>
              <a:t>case </a:t>
            </a:r>
            <a:r>
              <a:rPr lang="en-US" altLang="ko-KR" sz="1400" b="1" dirty="0">
                <a:solidFill>
                  <a:prstClr val="black"/>
                </a:solidFill>
              </a:rPr>
              <a:t>'A':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축하합니다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잘했습니다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>
                <a:solidFill>
                  <a:prstClr val="black"/>
                </a:solidFill>
              </a:rPr>
              <a:t>break</a:t>
            </a:r>
            <a:r>
              <a:rPr lang="en-US" altLang="ko-KR" sz="1400" b="1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case </a:t>
            </a:r>
            <a:r>
              <a:rPr lang="en-US" altLang="ko-KR" sz="1400" dirty="0">
                <a:solidFill>
                  <a:prstClr val="black"/>
                </a:solidFill>
              </a:rPr>
              <a:t>'B':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좋아요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break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case </a:t>
            </a:r>
            <a:r>
              <a:rPr lang="en-US" altLang="ko-KR" sz="1400" dirty="0">
                <a:solidFill>
                  <a:prstClr val="black"/>
                </a:solidFill>
              </a:rPr>
              <a:t>'C':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노력하세요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break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b="1" dirty="0">
                <a:solidFill>
                  <a:prstClr val="black"/>
                </a:solidFill>
              </a:rPr>
              <a:t>default</a:t>
            </a:r>
            <a:r>
              <a:rPr lang="en-US" altLang="ko-KR" sz="1400" b="1" dirty="0">
                <a:solidFill>
                  <a:prstClr val="black"/>
                </a:solidFill>
              </a:rPr>
              <a:t>: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탈락입니다</a:t>
            </a:r>
            <a:r>
              <a:rPr lang="en-US" altLang="ko-KR" sz="1400" dirty="0">
                <a:solidFill>
                  <a:prstClr val="black"/>
                </a:solidFill>
              </a:rPr>
              <a:t>!");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976820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1979712" y="2924944"/>
            <a:ext cx="4572000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char grade='A';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switch (grade)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case 'A': 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b="1" dirty="0">
                <a:solidFill>
                  <a:prstClr val="black"/>
                </a:solidFill>
              </a:rPr>
              <a:t>("90 ~ 100</a:t>
            </a:r>
            <a:r>
              <a:rPr lang="ko-KR" altLang="en-US" sz="1400" b="1" dirty="0">
                <a:solidFill>
                  <a:prstClr val="black"/>
                </a:solidFill>
              </a:rPr>
              <a:t>점입니다</a:t>
            </a:r>
            <a:r>
              <a:rPr lang="en-US" altLang="ko-KR" sz="1400" b="1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strike="sngStrike" dirty="0">
                <a:solidFill>
                  <a:prstClr val="black"/>
                </a:solidFill>
              </a:rPr>
              <a:t>break;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case 'B':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b="1" dirty="0">
                <a:solidFill>
                  <a:prstClr val="black"/>
                </a:solidFill>
              </a:rPr>
              <a:t>("80 ~ 89</a:t>
            </a:r>
            <a:r>
              <a:rPr lang="ko-KR" altLang="en-US" sz="1400" b="1" dirty="0">
                <a:solidFill>
                  <a:prstClr val="black"/>
                </a:solidFill>
              </a:rPr>
              <a:t>점입니다</a:t>
            </a:r>
            <a:r>
              <a:rPr lang="en-US" altLang="ko-KR" sz="1400" b="1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break;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case 'C':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("70 ~ 79</a:t>
            </a:r>
            <a:r>
              <a:rPr lang="ko-KR" altLang="en-US" sz="1400" dirty="0">
                <a:solidFill>
                  <a:prstClr val="black"/>
                </a:solidFill>
              </a:rPr>
              <a:t>점입니다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break;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2276094" y="3840724"/>
            <a:ext cx="720080" cy="199638"/>
          </a:xfrm>
          <a:prstGeom prst="ellipse">
            <a:avLst/>
          </a:prstGeom>
          <a:noFill/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white"/>
              </a:solidFill>
            </a:endParaRPr>
          </a:p>
        </p:txBody>
      </p:sp>
      <p:sp>
        <p:nvSpPr>
          <p:cNvPr id="16" name="자유형 15"/>
          <p:cNvSpPr/>
          <p:nvPr/>
        </p:nvSpPr>
        <p:spPr>
          <a:xfrm>
            <a:off x="2996174" y="3840725"/>
            <a:ext cx="1276709" cy="155456"/>
          </a:xfrm>
          <a:custGeom>
            <a:avLst/>
            <a:gdLst>
              <a:gd name="connsiteX0" fmla="*/ 0 w 1276709"/>
              <a:gd name="connsiteY0" fmla="*/ 129396 h 224287"/>
              <a:gd name="connsiteX1" fmla="*/ 51758 w 1276709"/>
              <a:gd name="connsiteY1" fmla="*/ 86264 h 224287"/>
              <a:gd name="connsiteX2" fmla="*/ 77637 w 1276709"/>
              <a:gd name="connsiteY2" fmla="*/ 77638 h 224287"/>
              <a:gd name="connsiteX3" fmla="*/ 112143 w 1276709"/>
              <a:gd name="connsiteY3" fmla="*/ 60385 h 224287"/>
              <a:gd name="connsiteX4" fmla="*/ 163902 w 1276709"/>
              <a:gd name="connsiteY4" fmla="*/ 51759 h 224287"/>
              <a:gd name="connsiteX5" fmla="*/ 284671 w 1276709"/>
              <a:gd name="connsiteY5" fmla="*/ 60385 h 224287"/>
              <a:gd name="connsiteX6" fmla="*/ 319177 w 1276709"/>
              <a:gd name="connsiteY6" fmla="*/ 69012 h 224287"/>
              <a:gd name="connsiteX7" fmla="*/ 379562 w 1276709"/>
              <a:gd name="connsiteY7" fmla="*/ 103517 h 224287"/>
              <a:gd name="connsiteX8" fmla="*/ 327803 w 1276709"/>
              <a:gd name="connsiteY8" fmla="*/ 146649 h 224287"/>
              <a:gd name="connsiteX9" fmla="*/ 336430 w 1276709"/>
              <a:gd name="connsiteY9" fmla="*/ 112144 h 224287"/>
              <a:gd name="connsiteX10" fmla="*/ 388188 w 1276709"/>
              <a:gd name="connsiteY10" fmla="*/ 77638 h 224287"/>
              <a:gd name="connsiteX11" fmla="*/ 414068 w 1276709"/>
              <a:gd name="connsiteY11" fmla="*/ 60385 h 224287"/>
              <a:gd name="connsiteX12" fmla="*/ 439947 w 1276709"/>
              <a:gd name="connsiteY12" fmla="*/ 43132 h 224287"/>
              <a:gd name="connsiteX13" fmla="*/ 491705 w 1276709"/>
              <a:gd name="connsiteY13" fmla="*/ 34506 h 224287"/>
              <a:gd name="connsiteX14" fmla="*/ 543464 w 1276709"/>
              <a:gd name="connsiteY14" fmla="*/ 60385 h 224287"/>
              <a:gd name="connsiteX15" fmla="*/ 552090 w 1276709"/>
              <a:gd name="connsiteY15" fmla="*/ 86264 h 224287"/>
              <a:gd name="connsiteX16" fmla="*/ 526211 w 1276709"/>
              <a:gd name="connsiteY16" fmla="*/ 94891 h 224287"/>
              <a:gd name="connsiteX17" fmla="*/ 508958 w 1276709"/>
              <a:gd name="connsiteY17" fmla="*/ 43132 h 224287"/>
              <a:gd name="connsiteX18" fmla="*/ 560717 w 1276709"/>
              <a:gd name="connsiteY18" fmla="*/ 0 h 224287"/>
              <a:gd name="connsiteX19" fmla="*/ 638354 w 1276709"/>
              <a:gd name="connsiteY19" fmla="*/ 8627 h 224287"/>
              <a:gd name="connsiteX20" fmla="*/ 664234 w 1276709"/>
              <a:gd name="connsiteY20" fmla="*/ 25880 h 224287"/>
              <a:gd name="connsiteX21" fmla="*/ 698739 w 1276709"/>
              <a:gd name="connsiteY21" fmla="*/ 43132 h 224287"/>
              <a:gd name="connsiteX22" fmla="*/ 707366 w 1276709"/>
              <a:gd name="connsiteY22" fmla="*/ 172529 h 224287"/>
              <a:gd name="connsiteX23" fmla="*/ 681486 w 1276709"/>
              <a:gd name="connsiteY23" fmla="*/ 189781 h 224287"/>
              <a:gd name="connsiteX24" fmla="*/ 664234 w 1276709"/>
              <a:gd name="connsiteY24" fmla="*/ 163902 h 224287"/>
              <a:gd name="connsiteX25" fmla="*/ 672860 w 1276709"/>
              <a:gd name="connsiteY25" fmla="*/ 129396 h 224287"/>
              <a:gd name="connsiteX26" fmla="*/ 724619 w 1276709"/>
              <a:gd name="connsiteY26" fmla="*/ 77638 h 224287"/>
              <a:gd name="connsiteX27" fmla="*/ 785003 w 1276709"/>
              <a:gd name="connsiteY27" fmla="*/ 69012 h 224287"/>
              <a:gd name="connsiteX28" fmla="*/ 836762 w 1276709"/>
              <a:gd name="connsiteY28" fmla="*/ 60385 h 224287"/>
              <a:gd name="connsiteX29" fmla="*/ 897147 w 1276709"/>
              <a:gd name="connsiteY29" fmla="*/ 69012 h 224287"/>
              <a:gd name="connsiteX30" fmla="*/ 905773 w 1276709"/>
              <a:gd name="connsiteY30" fmla="*/ 94891 h 224287"/>
              <a:gd name="connsiteX31" fmla="*/ 897147 w 1276709"/>
              <a:gd name="connsiteY31" fmla="*/ 189781 h 224287"/>
              <a:gd name="connsiteX32" fmla="*/ 871268 w 1276709"/>
              <a:gd name="connsiteY32" fmla="*/ 181155 h 224287"/>
              <a:gd name="connsiteX33" fmla="*/ 871268 w 1276709"/>
              <a:gd name="connsiteY33" fmla="*/ 112144 h 224287"/>
              <a:gd name="connsiteX34" fmla="*/ 879894 w 1276709"/>
              <a:gd name="connsiteY34" fmla="*/ 86264 h 224287"/>
              <a:gd name="connsiteX35" fmla="*/ 948905 w 1276709"/>
              <a:gd name="connsiteY35" fmla="*/ 60385 h 224287"/>
              <a:gd name="connsiteX36" fmla="*/ 1026543 w 1276709"/>
              <a:gd name="connsiteY36" fmla="*/ 69012 h 224287"/>
              <a:gd name="connsiteX37" fmla="*/ 1069675 w 1276709"/>
              <a:gd name="connsiteY37" fmla="*/ 112144 h 224287"/>
              <a:gd name="connsiteX38" fmla="*/ 1095554 w 1276709"/>
              <a:gd name="connsiteY38" fmla="*/ 138023 h 224287"/>
              <a:gd name="connsiteX39" fmla="*/ 1104181 w 1276709"/>
              <a:gd name="connsiteY39" fmla="*/ 163902 h 224287"/>
              <a:gd name="connsiteX40" fmla="*/ 1086928 w 1276709"/>
              <a:gd name="connsiteY40" fmla="*/ 224287 h 224287"/>
              <a:gd name="connsiteX41" fmla="*/ 1078302 w 1276709"/>
              <a:gd name="connsiteY41" fmla="*/ 129396 h 224287"/>
              <a:gd name="connsiteX42" fmla="*/ 1112807 w 1276709"/>
              <a:gd name="connsiteY42" fmla="*/ 103517 h 224287"/>
              <a:gd name="connsiteX43" fmla="*/ 1164566 w 1276709"/>
              <a:gd name="connsiteY43" fmla="*/ 51759 h 224287"/>
              <a:gd name="connsiteX44" fmla="*/ 1199071 w 1276709"/>
              <a:gd name="connsiteY44" fmla="*/ 43132 h 224287"/>
              <a:gd name="connsiteX45" fmla="*/ 1250830 w 1276709"/>
              <a:gd name="connsiteY45" fmla="*/ 25880 h 224287"/>
              <a:gd name="connsiteX46" fmla="*/ 1276709 w 1276709"/>
              <a:gd name="connsiteY46" fmla="*/ 17253 h 224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1276709" h="224287">
                <a:moveTo>
                  <a:pt x="0" y="129396"/>
                </a:moveTo>
                <a:cubicBezTo>
                  <a:pt x="19077" y="110319"/>
                  <a:pt x="27739" y="98273"/>
                  <a:pt x="51758" y="86264"/>
                </a:cubicBezTo>
                <a:cubicBezTo>
                  <a:pt x="59891" y="82198"/>
                  <a:pt x="69279" y="81220"/>
                  <a:pt x="77637" y="77638"/>
                </a:cubicBezTo>
                <a:cubicBezTo>
                  <a:pt x="89457" y="72572"/>
                  <a:pt x="99826" y="64080"/>
                  <a:pt x="112143" y="60385"/>
                </a:cubicBezTo>
                <a:cubicBezTo>
                  <a:pt x="128896" y="55359"/>
                  <a:pt x="146649" y="54634"/>
                  <a:pt x="163902" y="51759"/>
                </a:cubicBezTo>
                <a:cubicBezTo>
                  <a:pt x="204158" y="54634"/>
                  <a:pt x="244559" y="55928"/>
                  <a:pt x="284671" y="60385"/>
                </a:cubicBezTo>
                <a:cubicBezTo>
                  <a:pt x="296455" y="61694"/>
                  <a:pt x="308573" y="63710"/>
                  <a:pt x="319177" y="69012"/>
                </a:cubicBezTo>
                <a:cubicBezTo>
                  <a:pt x="423619" y="121233"/>
                  <a:pt x="300413" y="77135"/>
                  <a:pt x="379562" y="103517"/>
                </a:cubicBezTo>
                <a:cubicBezTo>
                  <a:pt x="378940" y="107249"/>
                  <a:pt x="379357" y="211091"/>
                  <a:pt x="327803" y="146649"/>
                </a:cubicBezTo>
                <a:cubicBezTo>
                  <a:pt x="320397" y="137391"/>
                  <a:pt x="328623" y="121066"/>
                  <a:pt x="336430" y="112144"/>
                </a:cubicBezTo>
                <a:cubicBezTo>
                  <a:pt x="350084" y="96539"/>
                  <a:pt x="370935" y="89140"/>
                  <a:pt x="388188" y="77638"/>
                </a:cubicBezTo>
                <a:lnTo>
                  <a:pt x="414068" y="60385"/>
                </a:lnTo>
                <a:cubicBezTo>
                  <a:pt x="422694" y="54634"/>
                  <a:pt x="429720" y="44836"/>
                  <a:pt x="439947" y="43132"/>
                </a:cubicBezTo>
                <a:lnTo>
                  <a:pt x="491705" y="34506"/>
                </a:lnTo>
                <a:cubicBezTo>
                  <a:pt x="508754" y="40189"/>
                  <a:pt x="531301" y="45181"/>
                  <a:pt x="543464" y="60385"/>
                </a:cubicBezTo>
                <a:cubicBezTo>
                  <a:pt x="549144" y="67485"/>
                  <a:pt x="549215" y="77638"/>
                  <a:pt x="552090" y="86264"/>
                </a:cubicBezTo>
                <a:cubicBezTo>
                  <a:pt x="543464" y="89140"/>
                  <a:pt x="535304" y="94891"/>
                  <a:pt x="526211" y="94891"/>
                </a:cubicBezTo>
                <a:cubicBezTo>
                  <a:pt x="488418" y="94891"/>
                  <a:pt x="495331" y="73793"/>
                  <a:pt x="508958" y="43132"/>
                </a:cubicBezTo>
                <a:cubicBezTo>
                  <a:pt x="525306" y="6348"/>
                  <a:pt x="530677" y="10014"/>
                  <a:pt x="560717" y="0"/>
                </a:cubicBezTo>
                <a:cubicBezTo>
                  <a:pt x="586596" y="2876"/>
                  <a:pt x="613093" y="2312"/>
                  <a:pt x="638354" y="8627"/>
                </a:cubicBezTo>
                <a:cubicBezTo>
                  <a:pt x="648412" y="11142"/>
                  <a:pt x="655232" y="20736"/>
                  <a:pt x="664234" y="25880"/>
                </a:cubicBezTo>
                <a:cubicBezTo>
                  <a:pt x="675399" y="32260"/>
                  <a:pt x="687237" y="37381"/>
                  <a:pt x="698739" y="43132"/>
                </a:cubicBezTo>
                <a:cubicBezTo>
                  <a:pt x="716152" y="95372"/>
                  <a:pt x="729560" y="111496"/>
                  <a:pt x="707366" y="172529"/>
                </a:cubicBezTo>
                <a:cubicBezTo>
                  <a:pt x="703823" y="182272"/>
                  <a:pt x="690113" y="184030"/>
                  <a:pt x="681486" y="189781"/>
                </a:cubicBezTo>
                <a:cubicBezTo>
                  <a:pt x="675735" y="181155"/>
                  <a:pt x="665700" y="174165"/>
                  <a:pt x="664234" y="163902"/>
                </a:cubicBezTo>
                <a:cubicBezTo>
                  <a:pt x="662557" y="152165"/>
                  <a:pt x="668190" y="140293"/>
                  <a:pt x="672860" y="129396"/>
                </a:cubicBezTo>
                <a:cubicBezTo>
                  <a:pt x="681360" y="109561"/>
                  <a:pt x="705016" y="84766"/>
                  <a:pt x="724619" y="77638"/>
                </a:cubicBezTo>
                <a:cubicBezTo>
                  <a:pt x="743727" y="70690"/>
                  <a:pt x="764907" y="72104"/>
                  <a:pt x="785003" y="69012"/>
                </a:cubicBezTo>
                <a:cubicBezTo>
                  <a:pt x="802291" y="66352"/>
                  <a:pt x="819509" y="63261"/>
                  <a:pt x="836762" y="60385"/>
                </a:cubicBezTo>
                <a:cubicBezTo>
                  <a:pt x="856890" y="63261"/>
                  <a:pt x="878961" y="59919"/>
                  <a:pt x="897147" y="69012"/>
                </a:cubicBezTo>
                <a:cubicBezTo>
                  <a:pt x="905280" y="73079"/>
                  <a:pt x="905773" y="85798"/>
                  <a:pt x="905773" y="94891"/>
                </a:cubicBezTo>
                <a:cubicBezTo>
                  <a:pt x="905773" y="126651"/>
                  <a:pt x="900022" y="158151"/>
                  <a:pt x="897147" y="189781"/>
                </a:cubicBezTo>
                <a:cubicBezTo>
                  <a:pt x="888521" y="186906"/>
                  <a:pt x="876948" y="188255"/>
                  <a:pt x="871268" y="181155"/>
                </a:cubicBezTo>
                <a:cubicBezTo>
                  <a:pt x="854317" y="159966"/>
                  <a:pt x="865214" y="133333"/>
                  <a:pt x="871268" y="112144"/>
                </a:cubicBezTo>
                <a:cubicBezTo>
                  <a:pt x="873766" y="103401"/>
                  <a:pt x="873464" y="92694"/>
                  <a:pt x="879894" y="86264"/>
                </a:cubicBezTo>
                <a:cubicBezTo>
                  <a:pt x="894928" y="71230"/>
                  <a:pt x="929653" y="65198"/>
                  <a:pt x="948905" y="60385"/>
                </a:cubicBezTo>
                <a:cubicBezTo>
                  <a:pt x="974784" y="63261"/>
                  <a:pt x="1001282" y="62697"/>
                  <a:pt x="1026543" y="69012"/>
                </a:cubicBezTo>
                <a:cubicBezTo>
                  <a:pt x="1053180" y="75671"/>
                  <a:pt x="1054540" y="93982"/>
                  <a:pt x="1069675" y="112144"/>
                </a:cubicBezTo>
                <a:cubicBezTo>
                  <a:pt x="1077485" y="121516"/>
                  <a:pt x="1086928" y="129397"/>
                  <a:pt x="1095554" y="138023"/>
                </a:cubicBezTo>
                <a:cubicBezTo>
                  <a:pt x="1098430" y="146649"/>
                  <a:pt x="1104181" y="154809"/>
                  <a:pt x="1104181" y="163902"/>
                </a:cubicBezTo>
                <a:cubicBezTo>
                  <a:pt x="1104181" y="174731"/>
                  <a:pt x="1090995" y="212085"/>
                  <a:pt x="1086928" y="224287"/>
                </a:cubicBezTo>
                <a:cubicBezTo>
                  <a:pt x="1063764" y="189542"/>
                  <a:pt x="1052851" y="185389"/>
                  <a:pt x="1078302" y="129396"/>
                </a:cubicBezTo>
                <a:cubicBezTo>
                  <a:pt x="1084251" y="116308"/>
                  <a:pt x="1102641" y="113683"/>
                  <a:pt x="1112807" y="103517"/>
                </a:cubicBezTo>
                <a:cubicBezTo>
                  <a:pt x="1147832" y="68492"/>
                  <a:pt x="1108180" y="79952"/>
                  <a:pt x="1164566" y="51759"/>
                </a:cubicBezTo>
                <a:cubicBezTo>
                  <a:pt x="1175170" y="46457"/>
                  <a:pt x="1187715" y="46539"/>
                  <a:pt x="1199071" y="43132"/>
                </a:cubicBezTo>
                <a:cubicBezTo>
                  <a:pt x="1216490" y="37906"/>
                  <a:pt x="1233577" y="31631"/>
                  <a:pt x="1250830" y="25880"/>
                </a:cubicBezTo>
                <a:lnTo>
                  <a:pt x="1276709" y="17253"/>
                </a:lnTo>
              </a:path>
            </a:pathLst>
          </a:custGeom>
          <a:ln w="127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prstClr val="black"/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switch</a:t>
            </a:r>
            <a:r>
              <a:rPr lang="ko-KR" altLang="en-US" dirty="0" smtClean="0"/>
              <a:t>문에서 </a:t>
            </a:r>
            <a:r>
              <a:rPr lang="en-US" altLang="ko-KR" dirty="0" smtClean="0"/>
              <a:t>break</a:t>
            </a:r>
            <a:r>
              <a:rPr lang="ko-KR" altLang="en-US" dirty="0" smtClean="0"/>
              <a:t>문의 역할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999124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switch</a:t>
            </a:r>
            <a:r>
              <a:rPr lang="ko-KR" altLang="en-US" sz="2000" dirty="0" smtClean="0"/>
              <a:t>문 내의 </a:t>
            </a:r>
            <a:r>
              <a:rPr lang="en-US" altLang="ko-KR" sz="2000" dirty="0" smtClean="0"/>
              <a:t>break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break</a:t>
            </a:r>
            <a:r>
              <a:rPr lang="ko-KR" altLang="en-US" sz="1800" dirty="0" smtClean="0"/>
              <a:t>문을 </a:t>
            </a:r>
            <a:r>
              <a:rPr lang="ko-KR" altLang="en-US" sz="1800" dirty="0"/>
              <a:t>만나면 </a:t>
            </a:r>
            <a:r>
              <a:rPr lang="en-US" altLang="ko-KR" sz="1800" dirty="0"/>
              <a:t>switch</a:t>
            </a:r>
            <a:r>
              <a:rPr lang="ko-KR" altLang="en-US" sz="1800" dirty="0" smtClean="0"/>
              <a:t>문 벗어남</a:t>
            </a:r>
            <a:endParaRPr lang="ko-KR" altLang="en-US" sz="1800" dirty="0"/>
          </a:p>
          <a:p>
            <a:pPr lvl="1"/>
            <a:r>
              <a:rPr lang="en-US" altLang="ko-KR" sz="1800" dirty="0" smtClean="0"/>
              <a:t>case </a:t>
            </a:r>
            <a:r>
              <a:rPr lang="ko-KR" altLang="en-US" sz="1800" dirty="0"/>
              <a:t>문에 </a:t>
            </a:r>
            <a:r>
              <a:rPr lang="en-US" altLang="ko-KR" sz="1800" dirty="0"/>
              <a:t>break</a:t>
            </a:r>
            <a:r>
              <a:rPr lang="ko-KR" altLang="en-US" sz="1800" dirty="0"/>
              <a:t>문이 </a:t>
            </a:r>
            <a:r>
              <a:rPr lang="ko-KR" altLang="en-US" sz="1800" dirty="0" smtClean="0"/>
              <a:t>없다면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</a:t>
            </a:r>
            <a:r>
              <a:rPr lang="ko-KR" altLang="en-US" sz="1800" dirty="0"/>
              <a:t>다음 </a:t>
            </a:r>
            <a:r>
              <a:rPr lang="en-US" altLang="ko-KR" sz="1800" dirty="0"/>
              <a:t>case</a:t>
            </a:r>
            <a:r>
              <a:rPr lang="ko-KR" altLang="en-US" sz="1800" dirty="0" smtClean="0"/>
              <a:t>문으로 실행 계속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언젠가 </a:t>
            </a:r>
            <a:r>
              <a:rPr lang="en-US" altLang="ko-KR" sz="1600" dirty="0"/>
              <a:t>break</a:t>
            </a:r>
            <a:r>
              <a:rPr lang="ko-KR" altLang="en-US" sz="1600" dirty="0"/>
              <a:t>를 만날 때까지 계속 </a:t>
            </a:r>
            <a:r>
              <a:rPr lang="ko-KR" altLang="en-US" sz="1600" dirty="0" smtClean="0"/>
              <a:t>내려 가면서 실행</a:t>
            </a:r>
            <a:endParaRPr lang="ko-KR" altLang="en-US" sz="1600" dirty="0"/>
          </a:p>
          <a:p>
            <a:pPr lvl="1"/>
            <a:endParaRPr lang="en-US" altLang="ko-KR" sz="1800" dirty="0" smtClean="0"/>
          </a:p>
          <a:p>
            <a:endParaRPr lang="ko-KR" altLang="en-US" sz="2000" dirty="0"/>
          </a:p>
        </p:txBody>
      </p:sp>
      <p:sp>
        <p:nvSpPr>
          <p:cNvPr id="22" name="직사각형 21"/>
          <p:cNvSpPr/>
          <p:nvPr/>
        </p:nvSpPr>
        <p:spPr>
          <a:xfrm>
            <a:off x="6761649" y="5079380"/>
            <a:ext cx="1669554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90 ~ 100</a:t>
            </a:r>
            <a:r>
              <a:rPr lang="ko-KR" altLang="en-US" sz="1400" dirty="0">
                <a:solidFill>
                  <a:prstClr val="black"/>
                </a:solidFill>
              </a:rPr>
              <a:t>점입니다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80 ~ 89</a:t>
            </a:r>
            <a:r>
              <a:rPr lang="ko-KR" altLang="en-US" sz="1400" dirty="0">
                <a:solidFill>
                  <a:prstClr val="black"/>
                </a:solidFill>
              </a:rPr>
              <a:t>점입니다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937113" y="3318380"/>
            <a:ext cx="303159" cy="201168"/>
          </a:xfrm>
          <a:custGeom>
            <a:avLst/>
            <a:gdLst>
              <a:gd name="connsiteX0" fmla="*/ 92847 w 303159"/>
              <a:gd name="connsiteY0" fmla="*/ 0 h 201168"/>
              <a:gd name="connsiteX1" fmla="*/ 10551 w 303159"/>
              <a:gd name="connsiteY1" fmla="*/ 82296 h 201168"/>
              <a:gd name="connsiteX2" fmla="*/ 303159 w 303159"/>
              <a:gd name="connsiteY2" fmla="*/ 201168 h 2011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03159" h="201168">
                <a:moveTo>
                  <a:pt x="92847" y="0"/>
                </a:moveTo>
                <a:cubicBezTo>
                  <a:pt x="34173" y="24384"/>
                  <a:pt x="-24501" y="48768"/>
                  <a:pt x="10551" y="82296"/>
                </a:cubicBezTo>
                <a:cubicBezTo>
                  <a:pt x="45603" y="115824"/>
                  <a:pt x="174381" y="158496"/>
                  <a:pt x="303159" y="201168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6" name="자유형 5"/>
          <p:cNvSpPr/>
          <p:nvPr/>
        </p:nvSpPr>
        <p:spPr>
          <a:xfrm>
            <a:off x="2127164" y="3546980"/>
            <a:ext cx="295988" cy="173736"/>
          </a:xfrm>
          <a:custGeom>
            <a:avLst/>
            <a:gdLst>
              <a:gd name="connsiteX0" fmla="*/ 76532 w 295988"/>
              <a:gd name="connsiteY0" fmla="*/ 0 h 173736"/>
              <a:gd name="connsiteX1" fmla="*/ 12524 w 295988"/>
              <a:gd name="connsiteY1" fmla="*/ 100584 h 173736"/>
              <a:gd name="connsiteX2" fmla="*/ 295988 w 295988"/>
              <a:gd name="connsiteY2" fmla="*/ 173736 h 1737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5988" h="173736">
                <a:moveTo>
                  <a:pt x="76532" y="0"/>
                </a:moveTo>
                <a:cubicBezTo>
                  <a:pt x="26240" y="35814"/>
                  <a:pt x="-24052" y="71628"/>
                  <a:pt x="12524" y="100584"/>
                </a:cubicBezTo>
                <a:cubicBezTo>
                  <a:pt x="49100" y="129540"/>
                  <a:pt x="172544" y="151638"/>
                  <a:pt x="295988" y="173736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7" name="자유형 6"/>
          <p:cNvSpPr/>
          <p:nvPr/>
        </p:nvSpPr>
        <p:spPr>
          <a:xfrm>
            <a:off x="2139634" y="3739004"/>
            <a:ext cx="265230" cy="640080"/>
          </a:xfrm>
          <a:custGeom>
            <a:avLst/>
            <a:gdLst>
              <a:gd name="connsiteX0" fmla="*/ 246942 w 265230"/>
              <a:gd name="connsiteY0" fmla="*/ 0 h 640080"/>
              <a:gd name="connsiteX1" fmla="*/ 54 w 265230"/>
              <a:gd name="connsiteY1" fmla="*/ 420624 h 640080"/>
              <a:gd name="connsiteX2" fmla="*/ 265230 w 265230"/>
              <a:gd name="connsiteY2" fmla="*/ 640080 h 6400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65230" h="640080">
                <a:moveTo>
                  <a:pt x="246942" y="0"/>
                </a:moveTo>
                <a:cubicBezTo>
                  <a:pt x="121974" y="156972"/>
                  <a:pt x="-2994" y="313944"/>
                  <a:pt x="54" y="420624"/>
                </a:cubicBezTo>
                <a:cubicBezTo>
                  <a:pt x="3102" y="527304"/>
                  <a:pt x="134166" y="583692"/>
                  <a:pt x="265230" y="6400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8" name="자유형 7"/>
          <p:cNvSpPr/>
          <p:nvPr/>
        </p:nvSpPr>
        <p:spPr>
          <a:xfrm>
            <a:off x="2267481" y="4397372"/>
            <a:ext cx="155671" cy="182880"/>
          </a:xfrm>
          <a:custGeom>
            <a:avLst/>
            <a:gdLst>
              <a:gd name="connsiteX0" fmla="*/ 128239 w 155671"/>
              <a:gd name="connsiteY0" fmla="*/ 0 h 182880"/>
              <a:gd name="connsiteX1" fmla="*/ 223 w 155671"/>
              <a:gd name="connsiteY1" fmla="*/ 91440 h 182880"/>
              <a:gd name="connsiteX2" fmla="*/ 155671 w 155671"/>
              <a:gd name="connsiteY2" fmla="*/ 182880 h 1828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55671" h="182880">
                <a:moveTo>
                  <a:pt x="128239" y="0"/>
                </a:moveTo>
                <a:cubicBezTo>
                  <a:pt x="61945" y="30480"/>
                  <a:pt x="-4349" y="60960"/>
                  <a:pt x="223" y="91440"/>
                </a:cubicBezTo>
                <a:cubicBezTo>
                  <a:pt x="4795" y="121920"/>
                  <a:pt x="80233" y="152400"/>
                  <a:pt x="155671" y="18288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2029049" y="4589396"/>
            <a:ext cx="366671" cy="1143000"/>
          </a:xfrm>
          <a:custGeom>
            <a:avLst/>
            <a:gdLst>
              <a:gd name="connsiteX0" fmla="*/ 366671 w 366671"/>
              <a:gd name="connsiteY0" fmla="*/ 0 h 1143000"/>
              <a:gd name="connsiteX1" fmla="*/ 28343 w 366671"/>
              <a:gd name="connsiteY1" fmla="*/ 237744 h 1143000"/>
              <a:gd name="connsiteX2" fmla="*/ 19199 w 366671"/>
              <a:gd name="connsiteY2" fmla="*/ 1143000 h 1143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6671" h="1143000">
                <a:moveTo>
                  <a:pt x="366671" y="0"/>
                </a:moveTo>
                <a:cubicBezTo>
                  <a:pt x="226463" y="23622"/>
                  <a:pt x="86255" y="47244"/>
                  <a:pt x="28343" y="237744"/>
                </a:cubicBezTo>
                <a:cubicBezTo>
                  <a:pt x="-29569" y="428244"/>
                  <a:pt x="19199" y="1143000"/>
                  <a:pt x="19199" y="114300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95536" y="3198221"/>
            <a:ext cx="936104" cy="425318"/>
          </a:xfrm>
          <a:prstGeom prst="wedgeRoundRectCallout">
            <a:avLst>
              <a:gd name="adj1" fmla="val 130923"/>
              <a:gd name="adj2" fmla="val 12620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1050" dirty="0">
                <a:solidFill>
                  <a:prstClr val="black"/>
                </a:solidFill>
              </a:rPr>
              <a:t>break; </a:t>
            </a:r>
            <a:r>
              <a:rPr lang="ko-KR" altLang="en-US" sz="1050" dirty="0">
                <a:solidFill>
                  <a:prstClr val="black"/>
                </a:solidFill>
              </a:rPr>
              <a:t>문을 </a:t>
            </a:r>
            <a:endParaRPr lang="en-US" altLang="ko-KR" sz="1050" dirty="0">
              <a:solidFill>
                <a:prstClr val="black"/>
              </a:solidFill>
            </a:endParaRPr>
          </a:p>
          <a:p>
            <a:r>
              <a:rPr lang="ko-KR" altLang="en-US" sz="1050" dirty="0">
                <a:solidFill>
                  <a:prstClr val="black"/>
                </a:solidFill>
              </a:rPr>
              <a:t>생략한다면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813303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case </a:t>
            </a:r>
            <a:r>
              <a:rPr lang="ko-KR" altLang="en-US" smtClean="0"/>
              <a:t>문의 값</a:t>
            </a:r>
            <a:endParaRPr lang="ko-KR" altLang="en-US" dirty="0"/>
          </a:p>
        </p:txBody>
      </p:sp>
      <p:sp>
        <p:nvSpPr>
          <p:cNvPr id="14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case </a:t>
            </a:r>
            <a:r>
              <a:rPr lang="ko-KR" altLang="en-US" sz="2000" dirty="0" smtClean="0"/>
              <a:t>문의 값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문자</a:t>
            </a:r>
            <a:r>
              <a:rPr lang="en-US" altLang="ko-KR" sz="1800" dirty="0" smtClean="0"/>
              <a:t>, </a:t>
            </a:r>
            <a:r>
              <a:rPr lang="ko-KR" altLang="en-US" sz="1800" dirty="0" smtClean="0"/>
              <a:t>정수</a:t>
            </a:r>
            <a:r>
              <a:rPr lang="en-US" altLang="ko-KR" sz="1800" dirty="0" smtClean="0"/>
              <a:t>,</a:t>
            </a:r>
            <a:r>
              <a:rPr lang="ko-KR" altLang="en-US" sz="1800" dirty="0" smtClean="0"/>
              <a:t> 문자열 </a:t>
            </a:r>
            <a:r>
              <a:rPr lang="ko-KR" altLang="en-US" sz="1800" dirty="0" err="1" smtClean="0"/>
              <a:t>리터럴</a:t>
            </a:r>
            <a:r>
              <a:rPr lang="en-US" altLang="ko-KR" sz="1800" dirty="0" smtClean="0"/>
              <a:t>(JDK 1.7</a:t>
            </a:r>
            <a:r>
              <a:rPr lang="ko-KR" altLang="en-US" sz="1800" dirty="0" smtClean="0"/>
              <a:t>부터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만 허용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실수 </a:t>
            </a:r>
            <a:r>
              <a:rPr lang="ko-KR" altLang="en-US" sz="1800" dirty="0" err="1" smtClean="0"/>
              <a:t>리터럴은</a:t>
            </a:r>
            <a:r>
              <a:rPr lang="ko-KR" altLang="en-US" sz="1800" dirty="0" smtClean="0"/>
              <a:t> 허용되지 않음</a:t>
            </a:r>
            <a:endParaRPr lang="en-US" altLang="ko-KR" sz="1800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4932040" y="2677531"/>
            <a:ext cx="3672408" cy="1169551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switch(a) </a:t>
            </a:r>
            <a:r>
              <a:rPr lang="en-US" altLang="ko-KR" sz="1400" dirty="0">
                <a:solidFill>
                  <a:prstClr val="black"/>
                </a:solidFill>
              </a:rPr>
              <a:t>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case a </a:t>
            </a:r>
            <a:r>
              <a:rPr lang="en-US" altLang="ko-KR" sz="1400" dirty="0">
                <a:solidFill>
                  <a:prstClr val="black"/>
                </a:solidFill>
              </a:rPr>
              <a:t>: 				// </a:t>
            </a:r>
            <a:r>
              <a:rPr lang="ko-KR" altLang="en-US" sz="1400" dirty="0">
                <a:solidFill>
                  <a:prstClr val="black"/>
                </a:solidFill>
              </a:rPr>
              <a:t>오류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변수 사용 안됨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case </a:t>
            </a:r>
            <a:r>
              <a:rPr lang="en-US" altLang="ko-KR" sz="1400" dirty="0">
                <a:solidFill>
                  <a:prstClr val="black"/>
                </a:solidFill>
              </a:rPr>
              <a:t>a &gt; 3 : </a:t>
            </a:r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오류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수식 안됨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case </a:t>
            </a:r>
            <a:r>
              <a:rPr lang="en-US" altLang="ko-KR" sz="1400" dirty="0">
                <a:solidFill>
                  <a:prstClr val="black"/>
                </a:solidFill>
              </a:rPr>
              <a:t>a == 1 : </a:t>
            </a:r>
            <a:r>
              <a:rPr lang="en-US" altLang="ko-KR" sz="1400" dirty="0">
                <a:solidFill>
                  <a:prstClr val="black"/>
                </a:solidFill>
              </a:rPr>
              <a:t>	// </a:t>
            </a:r>
            <a:r>
              <a:rPr lang="ko-KR" altLang="en-US" sz="1400" dirty="0">
                <a:solidFill>
                  <a:prstClr val="black"/>
                </a:solidFill>
              </a:rPr>
              <a:t>오류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수식 안됨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971600" y="2677531"/>
            <a:ext cx="309634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b;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switch(c%2)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b="1" dirty="0">
                <a:solidFill>
                  <a:prstClr val="black"/>
                </a:solidFill>
              </a:rPr>
              <a:t>case </a:t>
            </a:r>
            <a:r>
              <a:rPr lang="en-US" altLang="ko-KR" sz="1400" b="1" dirty="0">
                <a:solidFill>
                  <a:prstClr val="black"/>
                </a:solidFill>
              </a:rPr>
              <a:t>1</a:t>
            </a:r>
            <a:r>
              <a:rPr lang="en-US" altLang="ko-KR" sz="1400" dirty="0">
                <a:solidFill>
                  <a:prstClr val="black"/>
                </a:solidFill>
              </a:rPr>
              <a:t> : ...; break;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b="1" dirty="0">
                <a:solidFill>
                  <a:prstClr val="black"/>
                </a:solidFill>
              </a:rPr>
              <a:t>case </a:t>
            </a:r>
            <a:r>
              <a:rPr lang="en-US" altLang="ko-KR" sz="1400" b="1" dirty="0">
                <a:solidFill>
                  <a:prstClr val="black"/>
                </a:solidFill>
              </a:rPr>
              <a:t>2 </a:t>
            </a:r>
            <a:r>
              <a:rPr lang="en-US" altLang="ko-KR" sz="1400" dirty="0">
                <a:solidFill>
                  <a:prstClr val="black"/>
                </a:solidFill>
              </a:rPr>
              <a:t>: ...; break;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char c;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switch(c)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b="1" dirty="0">
                <a:solidFill>
                  <a:prstClr val="black"/>
                </a:solidFill>
              </a:rPr>
              <a:t>case </a:t>
            </a:r>
            <a:r>
              <a:rPr lang="en-US" altLang="ko-KR" sz="1400" b="1" dirty="0">
                <a:solidFill>
                  <a:prstClr val="black"/>
                </a:solidFill>
              </a:rPr>
              <a:t>'+' </a:t>
            </a:r>
            <a:r>
              <a:rPr lang="en-US" altLang="ko-KR" sz="1400" dirty="0">
                <a:solidFill>
                  <a:prstClr val="black"/>
                </a:solidFill>
              </a:rPr>
              <a:t>: ...; break;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b="1" dirty="0">
                <a:solidFill>
                  <a:prstClr val="black"/>
                </a:solidFill>
              </a:rPr>
              <a:t>case </a:t>
            </a:r>
            <a:r>
              <a:rPr lang="en-US" altLang="ko-KR" sz="1400" b="1" dirty="0">
                <a:solidFill>
                  <a:prstClr val="black"/>
                </a:solidFill>
              </a:rPr>
              <a:t>'-' </a:t>
            </a:r>
            <a:r>
              <a:rPr lang="en-US" altLang="ko-KR" sz="1400" dirty="0">
                <a:solidFill>
                  <a:prstClr val="black"/>
                </a:solidFill>
              </a:rPr>
              <a:t>: ...; break;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String s = "</a:t>
            </a:r>
            <a:r>
              <a:rPr lang="ko-KR" altLang="en-US" sz="1400" dirty="0">
                <a:solidFill>
                  <a:prstClr val="black"/>
                </a:solidFill>
              </a:rPr>
              <a:t>예</a:t>
            </a:r>
            <a:r>
              <a:rPr lang="en-US" altLang="ko-KR" sz="1400" dirty="0">
                <a:solidFill>
                  <a:prstClr val="black"/>
                </a:solidFill>
              </a:rPr>
              <a:t>";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switch(s)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b="1" dirty="0">
                <a:solidFill>
                  <a:prstClr val="black"/>
                </a:solidFill>
              </a:rPr>
              <a:t>case </a:t>
            </a:r>
            <a:r>
              <a:rPr lang="en-US" altLang="ko-KR" sz="1400" b="1" dirty="0">
                <a:solidFill>
                  <a:prstClr val="black"/>
                </a:solidFill>
              </a:rPr>
              <a:t>"</a:t>
            </a:r>
            <a:r>
              <a:rPr lang="ko-KR" altLang="en-US" sz="1400" b="1" dirty="0">
                <a:solidFill>
                  <a:prstClr val="black"/>
                </a:solidFill>
              </a:rPr>
              <a:t>예</a:t>
            </a:r>
            <a:r>
              <a:rPr lang="en-US" altLang="ko-KR" sz="1400" b="1" dirty="0">
                <a:solidFill>
                  <a:prstClr val="black"/>
                </a:solidFill>
              </a:rPr>
              <a:t>" </a:t>
            </a:r>
            <a:r>
              <a:rPr lang="en-US" altLang="ko-KR" sz="1400" dirty="0">
                <a:solidFill>
                  <a:prstClr val="black"/>
                </a:solidFill>
              </a:rPr>
              <a:t>: ...; break;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b="1" dirty="0">
                <a:solidFill>
                  <a:prstClr val="black"/>
                </a:solidFill>
              </a:rPr>
              <a:t>case </a:t>
            </a:r>
            <a:r>
              <a:rPr lang="en-US" altLang="ko-KR" sz="1400" b="1" dirty="0">
                <a:solidFill>
                  <a:prstClr val="black"/>
                </a:solidFill>
              </a:rPr>
              <a:t>"</a:t>
            </a:r>
            <a:r>
              <a:rPr lang="ko-KR" altLang="en-US" sz="1400" b="1" dirty="0">
                <a:solidFill>
                  <a:prstClr val="black"/>
                </a:solidFill>
              </a:rPr>
              <a:t>아니요</a:t>
            </a:r>
            <a:r>
              <a:rPr lang="en-US" altLang="ko-KR" sz="1400" b="1" dirty="0">
                <a:solidFill>
                  <a:prstClr val="black"/>
                </a:solidFill>
              </a:rPr>
              <a:t>" </a:t>
            </a:r>
            <a:r>
              <a:rPr lang="en-US" altLang="ko-KR" sz="1400" dirty="0">
                <a:solidFill>
                  <a:prstClr val="black"/>
                </a:solidFill>
              </a:rPr>
              <a:t>: ...; break;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028078" y="3212976"/>
            <a:ext cx="979318" cy="331925"/>
          </a:xfrm>
          <a:prstGeom prst="wedgeRoundRectCallout">
            <a:avLst>
              <a:gd name="adj1" fmla="val -76902"/>
              <a:gd name="adj2" fmla="val 242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prstClr val="black"/>
                </a:solidFill>
              </a:rPr>
              <a:t>정수 </a:t>
            </a:r>
            <a:r>
              <a:rPr lang="ko-KR" altLang="en-US" sz="1050" dirty="0" err="1">
                <a:solidFill>
                  <a:prstClr val="black"/>
                </a:solidFill>
              </a:rPr>
              <a:t>리터럴</a:t>
            </a:r>
            <a:endParaRPr lang="en-US" altLang="ko-KR" sz="1050" dirty="0">
              <a:solidFill>
                <a:prstClr val="black"/>
              </a:solidFill>
            </a:endParaRPr>
          </a:p>
          <a:p>
            <a:r>
              <a:rPr lang="ko-KR" altLang="en-US" sz="1050" dirty="0">
                <a:solidFill>
                  <a:prstClr val="black"/>
                </a:solidFill>
              </a:rPr>
              <a:t>사용 가능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3028078" y="4447113"/>
            <a:ext cx="1008112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prstClr val="black"/>
                </a:solidFill>
              </a:rPr>
              <a:t>문자 </a:t>
            </a:r>
            <a:r>
              <a:rPr lang="ko-KR" altLang="en-US" sz="1050" dirty="0" err="1">
                <a:solidFill>
                  <a:prstClr val="black"/>
                </a:solidFill>
              </a:rPr>
              <a:t>리터럴</a:t>
            </a:r>
            <a:r>
              <a:rPr lang="ko-KR" altLang="en-US" sz="1050" dirty="0">
                <a:solidFill>
                  <a:prstClr val="black"/>
                </a:solidFill>
              </a:rPr>
              <a:t> </a:t>
            </a:r>
            <a:endParaRPr lang="en-US" altLang="ko-KR" sz="1050" dirty="0">
              <a:solidFill>
                <a:prstClr val="black"/>
              </a:solidFill>
            </a:endParaRPr>
          </a:p>
          <a:p>
            <a:r>
              <a:rPr lang="ko-KR" altLang="en-US" sz="1050" dirty="0">
                <a:solidFill>
                  <a:prstClr val="black"/>
                </a:solidFill>
              </a:rPr>
              <a:t>사용 가능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sp>
        <p:nvSpPr>
          <p:cNvPr id="17" name="모서리가 둥근 사각형 설명선 16"/>
          <p:cNvSpPr/>
          <p:nvPr/>
        </p:nvSpPr>
        <p:spPr>
          <a:xfrm>
            <a:off x="3131840" y="5582053"/>
            <a:ext cx="1152128" cy="331925"/>
          </a:xfrm>
          <a:prstGeom prst="wedgeRoundRectCallout">
            <a:avLst>
              <a:gd name="adj1" fmla="val -71655"/>
              <a:gd name="adj2" fmla="val 148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050" dirty="0">
                <a:solidFill>
                  <a:prstClr val="black"/>
                </a:solidFill>
              </a:rPr>
              <a:t>문자열 </a:t>
            </a:r>
            <a:r>
              <a:rPr lang="ko-KR" altLang="en-US" sz="1050" dirty="0" err="1">
                <a:solidFill>
                  <a:prstClr val="black"/>
                </a:solidFill>
              </a:rPr>
              <a:t>리터럴</a:t>
            </a:r>
            <a:endParaRPr lang="en-US" altLang="ko-KR" sz="1050" dirty="0">
              <a:solidFill>
                <a:prstClr val="black"/>
              </a:solidFill>
            </a:endParaRPr>
          </a:p>
          <a:p>
            <a:r>
              <a:rPr lang="ko-KR" altLang="en-US" sz="1050" dirty="0">
                <a:solidFill>
                  <a:prstClr val="black"/>
                </a:solidFill>
              </a:rPr>
              <a:t>사용 가능</a:t>
            </a:r>
            <a:endParaRPr lang="ko-KR" altLang="en-US" sz="1050" dirty="0">
              <a:solidFill>
                <a:prstClr val="black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519126" y="3114668"/>
            <a:ext cx="40481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551813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2-13 : switch </a:t>
            </a:r>
            <a:r>
              <a:rPr lang="ko-KR" altLang="en-US" dirty="0" smtClean="0"/>
              <a:t>문</a:t>
            </a:r>
            <a:r>
              <a:rPr lang="en-US" altLang="ko-KR" dirty="0" smtClean="0"/>
              <a:t> </a:t>
            </a:r>
            <a:r>
              <a:rPr lang="ko-KR" altLang="en-US" dirty="0"/>
              <a:t>사용하기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1560" y="1669497"/>
            <a:ext cx="5801298" cy="50783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import </a:t>
            </a:r>
            <a:r>
              <a:rPr lang="en-US" altLang="ko-KR" sz="1200" dirty="0" err="1">
                <a:solidFill>
                  <a:prstClr val="black"/>
                </a:solidFill>
              </a:rPr>
              <a:t>java.util.Scanner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public class Season {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public </a:t>
            </a:r>
            <a:r>
              <a:rPr lang="en-US" altLang="ko-KR" sz="12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200" dirty="0" err="1">
                <a:solidFill>
                  <a:prstClr val="black"/>
                </a:solidFill>
              </a:rPr>
              <a:t>args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Scanner </a:t>
            </a:r>
            <a:r>
              <a:rPr lang="en-US" altLang="ko-KR" sz="1200" dirty="0" err="1">
                <a:solidFill>
                  <a:prstClr val="black"/>
                </a:solidFill>
              </a:rPr>
              <a:t>scanner</a:t>
            </a:r>
            <a:r>
              <a:rPr lang="en-US" altLang="ko-KR" sz="1200" dirty="0">
                <a:solidFill>
                  <a:prstClr val="black"/>
                </a:solidFill>
              </a:rPr>
              <a:t> = new Scanner(System.in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</a:p>
          <a:p>
            <a:pPr defTabSz="180000"/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월</a:t>
            </a:r>
            <a:r>
              <a:rPr lang="en-US" altLang="ko-KR" sz="1200" dirty="0">
                <a:solidFill>
                  <a:prstClr val="black"/>
                </a:solidFill>
              </a:rPr>
              <a:t>(1~12)</a:t>
            </a:r>
            <a:r>
              <a:rPr lang="ko-KR" altLang="en-US" sz="1200" dirty="0">
                <a:solidFill>
                  <a:prstClr val="black"/>
                </a:solidFill>
              </a:rPr>
              <a:t>을 입력하시오</a:t>
            </a:r>
            <a:r>
              <a:rPr lang="en-US" altLang="ko-KR" sz="1200" dirty="0">
                <a:solidFill>
                  <a:prstClr val="black"/>
                </a:solidFill>
              </a:rPr>
              <a:t>:");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month = </a:t>
            </a:r>
            <a:r>
              <a:rPr lang="en-US" altLang="ko-KR" sz="1200" dirty="0" err="1">
                <a:solidFill>
                  <a:prstClr val="black"/>
                </a:solidFill>
              </a:rPr>
              <a:t>scanner.nextInt</a:t>
            </a:r>
            <a:r>
              <a:rPr lang="en-US" altLang="ko-KR" sz="1200" dirty="0">
                <a:solidFill>
                  <a:prstClr val="black"/>
                </a:solidFill>
              </a:rPr>
              <a:t>(); // </a:t>
            </a:r>
            <a:r>
              <a:rPr lang="ko-KR" altLang="en-US" sz="1200" dirty="0">
                <a:solidFill>
                  <a:prstClr val="black"/>
                </a:solidFill>
              </a:rPr>
              <a:t>정수로 월 입력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b="1" dirty="0">
                <a:solidFill>
                  <a:prstClr val="black"/>
                </a:solidFill>
              </a:rPr>
              <a:t>switch(month</a:t>
            </a:r>
            <a:r>
              <a:rPr lang="en-US" altLang="ko-KR" sz="1200" b="1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</a:t>
            </a:r>
            <a:r>
              <a:rPr lang="en-US" altLang="ko-KR" sz="1200" b="1" dirty="0">
                <a:solidFill>
                  <a:prstClr val="black"/>
                </a:solidFill>
              </a:rPr>
              <a:t>case </a:t>
            </a:r>
            <a:r>
              <a:rPr lang="en-US" altLang="ko-KR" sz="1200" b="1" dirty="0">
                <a:solidFill>
                  <a:prstClr val="black"/>
                </a:solidFill>
              </a:rPr>
              <a:t>3:</a:t>
            </a:r>
          </a:p>
          <a:p>
            <a:pPr defTabSz="180000"/>
            <a:r>
              <a:rPr lang="en-US" altLang="ko-KR" sz="1200" b="1" dirty="0">
                <a:solidFill>
                  <a:prstClr val="black"/>
                </a:solidFill>
              </a:rPr>
              <a:t>			case </a:t>
            </a:r>
            <a:r>
              <a:rPr lang="en-US" altLang="ko-KR" sz="1200" b="1" dirty="0">
                <a:solidFill>
                  <a:prstClr val="black"/>
                </a:solidFill>
              </a:rPr>
              <a:t>4:</a:t>
            </a:r>
          </a:p>
          <a:p>
            <a:pPr defTabSz="180000"/>
            <a:r>
              <a:rPr lang="en-US" altLang="ko-KR" sz="1200" b="1" dirty="0">
                <a:solidFill>
                  <a:prstClr val="black"/>
                </a:solidFill>
              </a:rPr>
              <a:t>			case </a:t>
            </a:r>
            <a:r>
              <a:rPr lang="en-US" altLang="ko-KR" sz="1200" b="1" dirty="0">
                <a:solidFill>
                  <a:prstClr val="black"/>
                </a:solidFill>
              </a:rPr>
              <a:t>5: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봄입니다</a:t>
            </a:r>
            <a:r>
              <a:rPr lang="en-US" altLang="ko-KR" sz="12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	break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</a:t>
            </a:r>
            <a:r>
              <a:rPr lang="en-US" altLang="ko-KR" sz="1200" b="1" dirty="0">
                <a:solidFill>
                  <a:prstClr val="black"/>
                </a:solidFill>
              </a:rPr>
              <a:t>case </a:t>
            </a:r>
            <a:r>
              <a:rPr lang="en-US" altLang="ko-KR" sz="1200" b="1" dirty="0">
                <a:solidFill>
                  <a:prstClr val="black"/>
                </a:solidFill>
              </a:rPr>
              <a:t>6: case 7: case 8: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여름입니다</a:t>
            </a:r>
            <a:r>
              <a:rPr lang="en-US" altLang="ko-KR" sz="12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	break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case </a:t>
            </a:r>
            <a:r>
              <a:rPr lang="en-US" altLang="ko-KR" sz="1200" dirty="0">
                <a:solidFill>
                  <a:prstClr val="black"/>
                </a:solidFill>
              </a:rPr>
              <a:t>9: case 10: case 11: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가을입니다</a:t>
            </a:r>
            <a:r>
              <a:rPr lang="en-US" altLang="ko-KR" sz="12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	break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case </a:t>
            </a:r>
            <a:r>
              <a:rPr lang="en-US" altLang="ko-KR" sz="1200" dirty="0">
                <a:solidFill>
                  <a:prstClr val="black"/>
                </a:solidFill>
              </a:rPr>
              <a:t>12: case 1: case 2: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겨울입니다</a:t>
            </a:r>
            <a:r>
              <a:rPr lang="en-US" altLang="ko-KR" sz="1200" dirty="0">
                <a:solidFill>
                  <a:prstClr val="black"/>
                </a:solidFill>
              </a:rPr>
              <a:t>."); break;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default</a:t>
            </a:r>
            <a:r>
              <a:rPr lang="en-US" altLang="ko-KR" sz="1200" dirty="0">
                <a:solidFill>
                  <a:prstClr val="black"/>
                </a:solidFill>
              </a:rPr>
              <a:t>: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잘못된 입력입니다</a:t>
            </a:r>
            <a:r>
              <a:rPr lang="en-US" altLang="ko-KR" sz="12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}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scanner.close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}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409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68466" y="1300165"/>
            <a:ext cx="82809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1~12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사이의 월을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입력 받아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봄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여름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가을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,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겨울을 판단하여 출력하라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516216" y="6284250"/>
            <a:ext cx="1872208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월</a:t>
            </a:r>
            <a:r>
              <a:rPr lang="en-US" altLang="ko-KR" sz="1200" dirty="0">
                <a:solidFill>
                  <a:prstClr val="black"/>
                </a:solidFill>
              </a:rPr>
              <a:t>(1~12)</a:t>
            </a:r>
            <a:r>
              <a:rPr lang="ko-KR" altLang="en-US" sz="1200" dirty="0">
                <a:solidFill>
                  <a:prstClr val="black"/>
                </a:solidFill>
              </a:rPr>
              <a:t>을 입력하시오</a:t>
            </a:r>
            <a:r>
              <a:rPr lang="en-US" altLang="ko-KR" sz="1200" dirty="0">
                <a:solidFill>
                  <a:prstClr val="black"/>
                </a:solidFill>
              </a:rPr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3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봄입니다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88052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반복문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567076"/>
          </a:xfrm>
        </p:spPr>
        <p:txBody>
          <a:bodyPr/>
          <a:lstStyle/>
          <a:p>
            <a:r>
              <a:rPr lang="ko-KR" altLang="en-US" sz="2000" dirty="0" smtClean="0"/>
              <a:t>자바 </a:t>
            </a:r>
            <a:r>
              <a:rPr lang="ko-KR" altLang="en-US" sz="2000" dirty="0" err="1" smtClean="0"/>
              <a:t>반복문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 for </a:t>
            </a:r>
            <a:r>
              <a:rPr lang="ko-KR" altLang="en-US" sz="2000" dirty="0" smtClean="0"/>
              <a:t>문</a:t>
            </a:r>
            <a:r>
              <a:rPr lang="en-US" altLang="ko-KR" sz="2000" dirty="0" smtClean="0"/>
              <a:t>, while </a:t>
            </a:r>
            <a:r>
              <a:rPr lang="ko-KR" altLang="en-US" sz="2000" dirty="0" smtClean="0"/>
              <a:t>문</a:t>
            </a:r>
            <a:r>
              <a:rPr lang="en-US" altLang="ko-KR" sz="2000" dirty="0" smtClean="0"/>
              <a:t>, do-while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for </a:t>
            </a:r>
            <a:r>
              <a:rPr lang="ko-KR" altLang="en-US" sz="1600" dirty="0" smtClean="0"/>
              <a:t>문 </a:t>
            </a:r>
            <a:r>
              <a:rPr lang="en-US" altLang="ko-KR" sz="1600" dirty="0" smtClean="0"/>
              <a:t>- </a:t>
            </a:r>
            <a:r>
              <a:rPr lang="ko-KR" altLang="en-US" sz="1400" dirty="0" smtClean="0"/>
              <a:t>가장 많이 사용하는 </a:t>
            </a:r>
            <a:r>
              <a:rPr lang="ko-KR" altLang="en-US" sz="1400" dirty="0" err="1" smtClean="0"/>
              <a:t>반복문</a:t>
            </a:r>
            <a:endParaRPr lang="en-US" altLang="ko-KR" sz="1400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2334" y="2276872"/>
            <a:ext cx="6840066" cy="1636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직사각형 7"/>
          <p:cNvSpPr/>
          <p:nvPr/>
        </p:nvSpPr>
        <p:spPr>
          <a:xfrm>
            <a:off x="1043608" y="4323481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200" dirty="0">
                <a:solidFill>
                  <a:prstClr val="black"/>
                </a:solidFill>
              </a:rPr>
              <a:t>for(</a:t>
            </a:r>
            <a:r>
              <a:rPr lang="en-US" sz="1200" dirty="0" err="1">
                <a:solidFill>
                  <a:prstClr val="black"/>
                </a:solidFill>
              </a:rPr>
              <a:t>i</a:t>
            </a:r>
            <a:r>
              <a:rPr lang="en-US" sz="1200" dirty="0">
                <a:solidFill>
                  <a:prstClr val="black"/>
                </a:solidFill>
              </a:rPr>
              <a:t>=0; </a:t>
            </a:r>
            <a:r>
              <a:rPr lang="en-US" sz="1200" dirty="0" err="1">
                <a:solidFill>
                  <a:prstClr val="black"/>
                </a:solidFill>
              </a:rPr>
              <a:t>i</a:t>
            </a:r>
            <a:r>
              <a:rPr lang="en-US" sz="1200" dirty="0">
                <a:solidFill>
                  <a:prstClr val="black"/>
                </a:solidFill>
              </a:rPr>
              <a:t>&lt;10; </a:t>
            </a:r>
            <a:r>
              <a:rPr lang="en-US" sz="1200" b="1" dirty="0" err="1">
                <a:solidFill>
                  <a:prstClr val="black"/>
                </a:solidFill>
              </a:rPr>
              <a:t>i</a:t>
            </a:r>
            <a:r>
              <a:rPr lang="en-US" sz="1200" b="1" dirty="0">
                <a:solidFill>
                  <a:prstClr val="black"/>
                </a:solidFill>
              </a:rPr>
              <a:t>++, </a:t>
            </a:r>
            <a:r>
              <a:rPr lang="en-US" sz="1200" b="1" dirty="0" err="1">
                <a:solidFill>
                  <a:prstClr val="black"/>
                </a:solidFill>
              </a:rPr>
              <a:t>System.out.println</a:t>
            </a:r>
            <a:r>
              <a:rPr lang="en-US" sz="1200" b="1" dirty="0">
                <a:solidFill>
                  <a:prstClr val="black"/>
                </a:solidFill>
              </a:rPr>
              <a:t>(</a:t>
            </a:r>
            <a:r>
              <a:rPr lang="en-US" sz="1200" b="1" dirty="0" err="1">
                <a:solidFill>
                  <a:prstClr val="black"/>
                </a:solidFill>
              </a:rPr>
              <a:t>i</a:t>
            </a:r>
            <a:r>
              <a:rPr lang="en-US" sz="1200" b="1" dirty="0">
                <a:solidFill>
                  <a:prstClr val="black"/>
                </a:solidFill>
              </a:rPr>
              <a:t>)</a:t>
            </a:r>
            <a:r>
              <a:rPr lang="en-US" sz="12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sz="1200" dirty="0">
                <a:solidFill>
                  <a:prstClr val="black"/>
                </a:solidFill>
              </a:rPr>
              <a:t>	..................</a:t>
            </a:r>
            <a:endParaRPr lang="en-US" sz="1200" dirty="0">
              <a:solidFill>
                <a:prstClr val="black"/>
              </a:solidFill>
            </a:endParaRPr>
          </a:p>
          <a:p>
            <a:pPr defTabSz="180000"/>
            <a:r>
              <a:rPr lang="en-US" sz="1200" dirty="0">
                <a:solidFill>
                  <a:prstClr val="black"/>
                </a:solidFill>
              </a:rPr>
              <a:t>}</a:t>
            </a:r>
            <a:endParaRPr lang="en-US" sz="1200" dirty="0">
              <a:solidFill>
                <a:prstClr val="black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043608" y="5057969"/>
            <a:ext cx="3240360" cy="46166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for(</a:t>
            </a:r>
            <a:r>
              <a:rPr lang="en-US" altLang="ko-KR" sz="1200" b="1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&lt;10;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++)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200" dirty="0">
                <a:solidFill>
                  <a:prstClr val="black"/>
                </a:solidFill>
              </a:rPr>
              <a:t>(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);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662406" y="4474102"/>
            <a:ext cx="2285858" cy="345087"/>
          </a:xfrm>
          <a:prstGeom prst="wedgeRoundRectCallout">
            <a:avLst>
              <a:gd name="adj1" fmla="val -65993"/>
              <a:gd name="adj2" fmla="val 91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prstClr val="black"/>
                </a:solidFill>
              </a:rPr>
              <a:t>반복후</a:t>
            </a:r>
            <a:r>
              <a:rPr lang="ko-KR" altLang="en-US" sz="1000" dirty="0">
                <a:solidFill>
                  <a:prstClr val="black"/>
                </a:solidFill>
              </a:rPr>
              <a:t> </a:t>
            </a:r>
            <a:r>
              <a:rPr lang="ko-KR" altLang="en-US" sz="1000" dirty="0" err="1">
                <a:solidFill>
                  <a:prstClr val="black"/>
                </a:solidFill>
              </a:rPr>
              <a:t>작업문에</a:t>
            </a:r>
            <a:r>
              <a:rPr lang="ko-KR" altLang="en-US" sz="1000" dirty="0">
                <a:solidFill>
                  <a:prstClr val="black"/>
                </a:solidFill>
              </a:rPr>
              <a:t>  콤마로 분리하여 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algn="ctr"/>
            <a:r>
              <a:rPr lang="en-US" altLang="ko-KR" sz="1000" dirty="0">
                <a:solidFill>
                  <a:prstClr val="black"/>
                </a:solidFill>
              </a:rPr>
              <a:t>2 </a:t>
            </a:r>
            <a:r>
              <a:rPr lang="ko-KR" altLang="en-US" sz="1000" dirty="0">
                <a:solidFill>
                  <a:prstClr val="black"/>
                </a:solidFill>
              </a:rPr>
              <a:t>문장 작성가능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  <p:sp>
        <p:nvSpPr>
          <p:cNvPr id="11" name="모서리가 둥근 사각형 설명선 10"/>
          <p:cNvSpPr/>
          <p:nvPr/>
        </p:nvSpPr>
        <p:spPr>
          <a:xfrm>
            <a:off x="4644008" y="5057969"/>
            <a:ext cx="1656183" cy="345087"/>
          </a:xfrm>
          <a:prstGeom prst="wedgeRoundRectCallout">
            <a:avLst>
              <a:gd name="adj1" fmla="val -65993"/>
              <a:gd name="adj2" fmla="val 910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>
                <a:solidFill>
                  <a:prstClr val="black"/>
                </a:solidFill>
              </a:rPr>
              <a:t>for </a:t>
            </a:r>
            <a:r>
              <a:rPr lang="ko-KR" altLang="en-US" sz="1000" dirty="0">
                <a:solidFill>
                  <a:prstClr val="black"/>
                </a:solidFill>
              </a:rPr>
              <a:t>문안에서만 사용되는 변수 </a:t>
            </a:r>
            <a:r>
              <a:rPr lang="en-US" altLang="ko-KR" sz="1000" dirty="0" err="1">
                <a:solidFill>
                  <a:prstClr val="black"/>
                </a:solidFill>
              </a:rPr>
              <a:t>i</a:t>
            </a:r>
            <a:r>
              <a:rPr lang="en-US" altLang="ko-KR" sz="1000" dirty="0">
                <a:solidFill>
                  <a:prstClr val="black"/>
                </a:solidFill>
              </a:rPr>
              <a:t> </a:t>
            </a:r>
            <a:r>
              <a:rPr lang="ko-KR" altLang="en-US" sz="1000" dirty="0">
                <a:solidFill>
                  <a:prstClr val="black"/>
                </a:solidFill>
              </a:rPr>
              <a:t>선언 가</a:t>
            </a:r>
            <a:r>
              <a:rPr lang="ko-KR" altLang="en-US" sz="1000" dirty="0">
                <a:solidFill>
                  <a:prstClr val="black"/>
                </a:solidFill>
              </a:rPr>
              <a:t>능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043608" y="5716991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for(</a:t>
            </a:r>
            <a:r>
              <a:rPr lang="ko-KR" altLang="en-US" sz="1200" dirty="0" err="1">
                <a:solidFill>
                  <a:prstClr val="black"/>
                </a:solidFill>
              </a:rPr>
              <a:t>초기문</a:t>
            </a:r>
            <a:r>
              <a:rPr lang="en-US" altLang="ko-KR" sz="1200" dirty="0">
                <a:solidFill>
                  <a:prstClr val="black"/>
                </a:solidFill>
              </a:rPr>
              <a:t>; </a:t>
            </a:r>
            <a:r>
              <a:rPr lang="en-US" altLang="ko-KR" sz="1200" b="1" dirty="0">
                <a:solidFill>
                  <a:prstClr val="black"/>
                </a:solidFill>
              </a:rPr>
              <a:t>true</a:t>
            </a:r>
            <a:r>
              <a:rPr lang="en-US" altLang="ko-KR" sz="1200" dirty="0">
                <a:solidFill>
                  <a:prstClr val="black"/>
                </a:solidFill>
              </a:rPr>
              <a:t>; </a:t>
            </a:r>
            <a:r>
              <a:rPr lang="ko-KR" altLang="en-US" sz="1200" dirty="0">
                <a:solidFill>
                  <a:prstClr val="black"/>
                </a:solidFill>
              </a:rPr>
              <a:t>반복 후 작업</a:t>
            </a:r>
            <a:r>
              <a:rPr lang="en-US" altLang="ko-KR" sz="1200" dirty="0">
                <a:solidFill>
                  <a:prstClr val="black"/>
                </a:solidFill>
              </a:rPr>
              <a:t>) { // </a:t>
            </a:r>
            <a:r>
              <a:rPr lang="ko-KR" altLang="en-US" sz="1200" dirty="0">
                <a:solidFill>
                  <a:prstClr val="black"/>
                </a:solidFill>
              </a:rPr>
              <a:t>무한반복</a:t>
            </a:r>
            <a:endParaRPr lang="ko-KR" altLang="en-US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...........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597041" y="5716991"/>
            <a:ext cx="32403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for(</a:t>
            </a:r>
            <a:r>
              <a:rPr lang="ko-KR" altLang="en-US" sz="1200" dirty="0" err="1">
                <a:solidFill>
                  <a:prstClr val="black"/>
                </a:solidFill>
              </a:rPr>
              <a:t>초기문</a:t>
            </a:r>
            <a:r>
              <a:rPr lang="en-US" altLang="ko-KR" sz="1200" b="1" dirty="0">
                <a:solidFill>
                  <a:prstClr val="black"/>
                </a:solidFill>
              </a:rPr>
              <a:t>; ; </a:t>
            </a:r>
            <a:r>
              <a:rPr lang="ko-KR" altLang="en-US" sz="1200" dirty="0">
                <a:solidFill>
                  <a:prstClr val="black"/>
                </a:solidFill>
              </a:rPr>
              <a:t>반복 후 작업</a:t>
            </a:r>
            <a:r>
              <a:rPr lang="en-US" altLang="ko-KR" sz="1200" dirty="0">
                <a:solidFill>
                  <a:prstClr val="black"/>
                </a:solidFill>
              </a:rPr>
              <a:t>) { // </a:t>
            </a:r>
            <a:r>
              <a:rPr lang="ko-KR" altLang="en-US" sz="1200" dirty="0">
                <a:solidFill>
                  <a:prstClr val="black"/>
                </a:solidFill>
              </a:rPr>
              <a:t>무한 반복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...........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575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while 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 smtClean="0"/>
              <a:t>문의 구성과 코드 사례</a:t>
            </a:r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조건식이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참</a:t>
            </a:r>
            <a:r>
              <a:rPr lang="en-US" altLang="ko-KR" dirty="0" smtClean="0"/>
              <a:t>’</a:t>
            </a:r>
            <a:r>
              <a:rPr lang="ko-KR" altLang="en-US" dirty="0" smtClean="0"/>
              <a:t>인 동안 반복 실행</a:t>
            </a:r>
            <a:endParaRPr lang="en-US" altLang="ko-KR" dirty="0" smtClean="0"/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292687" y="1988840"/>
            <a:ext cx="6214838" cy="20202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3459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2" name="내용 개체 틀 1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/>
              <a:t>문의 구성과 코드 </a:t>
            </a:r>
            <a:r>
              <a:rPr lang="ko-KR" altLang="en-US" dirty="0" smtClean="0"/>
              <a:t>사례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조건식이 </a:t>
            </a:r>
            <a:r>
              <a:rPr lang="en-US" altLang="ko-KR" dirty="0"/>
              <a:t>‘</a:t>
            </a:r>
            <a:r>
              <a:rPr lang="ko-KR" altLang="en-US" dirty="0"/>
              <a:t>참</a:t>
            </a:r>
            <a:r>
              <a:rPr lang="en-US" altLang="ko-KR" dirty="0"/>
              <a:t>’</a:t>
            </a:r>
            <a:r>
              <a:rPr lang="ko-KR" altLang="en-US" dirty="0"/>
              <a:t>인 동안 반복 </a:t>
            </a:r>
            <a:r>
              <a:rPr lang="ko-KR" altLang="en-US" dirty="0" smtClean="0"/>
              <a:t>실행</a:t>
            </a:r>
            <a:endParaRPr lang="en-US" altLang="ko-KR" dirty="0" smtClean="0"/>
          </a:p>
          <a:p>
            <a:pPr lvl="1"/>
            <a:r>
              <a:rPr lang="ko-KR" altLang="en-US" dirty="0" err="1"/>
              <a:t>작업문은</a:t>
            </a:r>
            <a:r>
              <a:rPr lang="ko-KR" altLang="en-US" dirty="0"/>
              <a:t> 한 번 반드시 </a:t>
            </a:r>
            <a:r>
              <a:rPr lang="ko-KR" altLang="en-US" dirty="0" smtClean="0"/>
              <a:t>실행</a:t>
            </a:r>
            <a:endParaRPr lang="en-US" altLang="ko-KR" dirty="0"/>
          </a:p>
          <a:p>
            <a:pPr lvl="1"/>
            <a:endParaRPr lang="ko-KR" altLang="en-US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619672" y="1950979"/>
            <a:ext cx="6538739" cy="21260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7692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중첩 반복</a:t>
            </a:r>
            <a:endParaRPr lang="ko-KR" altLang="en-US"/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중첩 반복</a:t>
            </a:r>
            <a:endParaRPr lang="en-US" altLang="ko-KR" dirty="0" smtClean="0"/>
          </a:p>
          <a:p>
            <a:pPr lvl="1"/>
            <a:r>
              <a:rPr lang="ko-KR" altLang="en-US" dirty="0" err="1"/>
              <a:t>반복문이</a:t>
            </a:r>
            <a:r>
              <a:rPr lang="ko-KR" altLang="en-US" dirty="0"/>
              <a:t> 다른 </a:t>
            </a:r>
            <a:r>
              <a:rPr lang="ko-KR" altLang="en-US" dirty="0" err="1"/>
              <a:t>반복문을</a:t>
            </a:r>
            <a:r>
              <a:rPr lang="ko-KR" altLang="en-US" dirty="0"/>
              <a:t> </a:t>
            </a:r>
            <a:r>
              <a:rPr lang="ko-KR" altLang="en-US" dirty="0" smtClean="0"/>
              <a:t>내포하는 구조</a:t>
            </a:r>
            <a:endParaRPr lang="en-US" altLang="ko-KR" dirty="0" smtClean="0"/>
          </a:p>
        </p:txBody>
      </p:sp>
      <p:sp>
        <p:nvSpPr>
          <p:cNvPr id="3" name="TextBox 2"/>
          <p:cNvSpPr txBox="1"/>
          <p:nvPr/>
        </p:nvSpPr>
        <p:spPr>
          <a:xfrm>
            <a:off x="1359611" y="4660394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>
                <a:solidFill>
                  <a:prstClr val="black"/>
                </a:solidFill>
              </a:rPr>
              <a:t>10000</a:t>
            </a:r>
            <a:r>
              <a:rPr lang="ko-KR" altLang="en-US" sz="1400" dirty="0">
                <a:solidFill>
                  <a:prstClr val="black"/>
                </a:solidFill>
              </a:rPr>
              <a:t>명의 학생이 있는 </a:t>
            </a:r>
            <a:r>
              <a:rPr lang="en-US" altLang="ko-KR" sz="1400" dirty="0">
                <a:solidFill>
                  <a:prstClr val="black"/>
                </a:solidFill>
              </a:rPr>
              <a:t>100</a:t>
            </a:r>
            <a:r>
              <a:rPr lang="ko-KR" altLang="en-US" sz="1400" dirty="0">
                <a:solidFill>
                  <a:prstClr val="black"/>
                </a:solidFill>
              </a:rPr>
              <a:t>개 대학의 모든 학생 성적의 합을 구할 때</a:t>
            </a:r>
            <a:r>
              <a:rPr lang="en-US" altLang="ko-KR" sz="1400" dirty="0">
                <a:solidFill>
                  <a:prstClr val="black"/>
                </a:solidFill>
              </a:rPr>
              <a:t>,</a:t>
            </a:r>
          </a:p>
          <a:p>
            <a:pPr algn="ctr"/>
            <a:r>
              <a:rPr lang="en-US" altLang="ko-KR" sz="1400" dirty="0">
                <a:solidFill>
                  <a:prstClr val="black"/>
                </a:solidFill>
              </a:rPr>
              <a:t>for </a:t>
            </a:r>
            <a:r>
              <a:rPr lang="ko-KR" altLang="en-US" sz="1400" dirty="0">
                <a:solidFill>
                  <a:prstClr val="black"/>
                </a:solidFill>
              </a:rPr>
              <a:t>문을 이용한 이중 중첩 구조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338263" y="2262214"/>
            <a:ext cx="5682009" cy="23263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667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데이터 타입</a:t>
            </a:r>
            <a:endParaRPr lang="ko-KR" altLang="en-US" dirty="0"/>
          </a:p>
        </p:txBody>
      </p:sp>
      <p:sp>
        <p:nvSpPr>
          <p:cNvPr id="4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72098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자바의 데이터 타입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 </a:t>
            </a:r>
            <a:r>
              <a:rPr lang="en-US" altLang="ko-KR" dirty="0" smtClean="0"/>
              <a:t>: 8 </a:t>
            </a:r>
            <a:r>
              <a:rPr lang="ko-KR" altLang="en-US" dirty="0" smtClean="0"/>
              <a:t>개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boolean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char</a:t>
            </a:r>
          </a:p>
          <a:p>
            <a:pPr lvl="2"/>
            <a:r>
              <a:rPr lang="en-US" altLang="ko-KR" dirty="0" smtClean="0"/>
              <a:t>byte</a:t>
            </a:r>
          </a:p>
          <a:p>
            <a:pPr lvl="2"/>
            <a:r>
              <a:rPr lang="en-US" altLang="ko-KR" dirty="0" smtClean="0"/>
              <a:t>short</a:t>
            </a:r>
          </a:p>
          <a:p>
            <a:pPr lvl="2"/>
            <a:r>
              <a:rPr lang="en-US" altLang="ko-KR" dirty="0" err="1" smtClean="0"/>
              <a:t>int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long</a:t>
            </a:r>
          </a:p>
          <a:p>
            <a:pPr lvl="2"/>
            <a:r>
              <a:rPr lang="en-US" altLang="ko-KR" dirty="0" smtClean="0"/>
              <a:t>float</a:t>
            </a:r>
          </a:p>
          <a:p>
            <a:pPr lvl="2"/>
            <a:r>
              <a:rPr lang="en-US" altLang="ko-KR" dirty="0" smtClean="0"/>
              <a:t>double</a:t>
            </a:r>
          </a:p>
          <a:p>
            <a:pPr lvl="1"/>
            <a:r>
              <a:rPr lang="ko-KR" altLang="en-US" dirty="0" err="1" smtClean="0"/>
              <a:t>레퍼런스</a:t>
            </a:r>
            <a:r>
              <a:rPr lang="ko-KR" altLang="en-US" dirty="0" smtClean="0"/>
              <a:t> 타입 </a:t>
            </a:r>
            <a:r>
              <a:rPr lang="en-US" altLang="ko-KR" dirty="0"/>
              <a:t>: </a:t>
            </a:r>
            <a:r>
              <a:rPr lang="en-US" altLang="ko-KR" dirty="0" smtClean="0"/>
              <a:t>1 </a:t>
            </a:r>
            <a:r>
              <a:rPr lang="ko-KR" altLang="en-US" dirty="0" smtClean="0"/>
              <a:t>개이며 용도는 다음 </a:t>
            </a:r>
            <a:r>
              <a:rPr lang="en-US" altLang="ko-KR" dirty="0" smtClean="0"/>
              <a:t>3 </a:t>
            </a:r>
            <a:r>
              <a:rPr lang="ko-KR" altLang="en-US" dirty="0" smtClean="0"/>
              <a:t>가</a:t>
            </a:r>
            <a:r>
              <a:rPr lang="ko-KR" altLang="en-US" dirty="0"/>
              <a:t>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</a:t>
            </a:r>
            <a:r>
              <a:rPr lang="en-US" altLang="ko-KR" dirty="0" smtClean="0"/>
              <a:t>(class)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인터페이스</a:t>
            </a:r>
            <a:r>
              <a:rPr lang="en-US" altLang="ko-KR" dirty="0" smtClean="0"/>
              <a:t>(interface)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  <a:r>
              <a:rPr lang="ko-KR" altLang="en-US" dirty="0" smtClean="0"/>
              <a:t>에 대한 </a:t>
            </a:r>
            <a:r>
              <a:rPr lang="ko-KR" altLang="en-US" dirty="0" err="1" smtClean="0"/>
              <a:t>레퍼런스</a:t>
            </a:r>
            <a:endParaRPr lang="en-US" altLang="ko-KR" dirty="0" smtClean="0"/>
          </a:p>
          <a:p>
            <a:pPr lvl="2">
              <a:buNone/>
            </a:pP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  <p:sp>
        <p:nvSpPr>
          <p:cNvPr id="5" name="모서리가 둥근 사각형 설명선 4"/>
          <p:cNvSpPr/>
          <p:nvPr/>
        </p:nvSpPr>
        <p:spPr>
          <a:xfrm>
            <a:off x="4283968" y="4445405"/>
            <a:ext cx="3240361" cy="360040"/>
          </a:xfrm>
          <a:prstGeom prst="wedgeRoundRectCallout">
            <a:avLst>
              <a:gd name="adj1" fmla="val -65550"/>
              <a:gd name="adj2" fmla="val 6449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>
                <a:solidFill>
                  <a:prstClr val="black"/>
                </a:solidFill>
              </a:rPr>
              <a:t>레퍼런스는</a:t>
            </a:r>
            <a:r>
              <a:rPr lang="ko-KR" altLang="en-US" sz="1000" dirty="0">
                <a:solidFill>
                  <a:prstClr val="black"/>
                </a:solidFill>
              </a:rPr>
              <a:t> </a:t>
            </a:r>
            <a:r>
              <a:rPr lang="en-US" altLang="ko-KR" sz="1000" dirty="0">
                <a:solidFill>
                  <a:prstClr val="black"/>
                </a:solidFill>
              </a:rPr>
              <a:t>C/C++</a:t>
            </a:r>
            <a:r>
              <a:rPr lang="ko-KR" altLang="en-US" sz="1000" dirty="0">
                <a:solidFill>
                  <a:prstClr val="black"/>
                </a:solidFill>
              </a:rPr>
              <a:t>의 포인터와 유사한 개념</a:t>
            </a:r>
            <a:endParaRPr lang="en-US" altLang="ko-KR" sz="1000" dirty="0">
              <a:solidFill>
                <a:prstClr val="black"/>
              </a:solidFill>
            </a:endParaRPr>
          </a:p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그러나 메모리 주소는 아님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869175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3-4 : 2</a:t>
            </a:r>
            <a:r>
              <a:rPr lang="ko-KR" altLang="en-US" sz="2800" dirty="0" smtClean="0"/>
              <a:t>중 중첩을 이용한 구구단 출력하기</a:t>
            </a:r>
            <a:endParaRPr lang="ko-KR" altLang="en-US" sz="2800" dirty="0"/>
          </a:p>
        </p:txBody>
      </p:sp>
      <p:sp>
        <p:nvSpPr>
          <p:cNvPr id="5" name="TextBox 4"/>
          <p:cNvSpPr txBox="1"/>
          <p:nvPr/>
        </p:nvSpPr>
        <p:spPr>
          <a:xfrm>
            <a:off x="611560" y="1713616"/>
            <a:ext cx="7075976" cy="267765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public class </a:t>
            </a:r>
            <a:r>
              <a:rPr lang="en-US" altLang="ko-KR" sz="1400" dirty="0" err="1">
                <a:solidFill>
                  <a:prstClr val="black"/>
                </a:solidFill>
              </a:rPr>
              <a:t>NestedLoop</a:t>
            </a:r>
            <a:r>
              <a:rPr lang="en-US" altLang="ko-KR" sz="14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public </a:t>
            </a:r>
            <a:r>
              <a:rPr lang="en-US" altLang="ko-KR" sz="14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400" dirty="0" err="1">
                <a:solidFill>
                  <a:prstClr val="black"/>
                </a:solidFill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</a:rPr>
              <a:t>) </a:t>
            </a:r>
            <a:r>
              <a:rPr lang="en-US" altLang="ko-KR" sz="1400" dirty="0">
                <a:solidFill>
                  <a:prstClr val="black"/>
                </a:solidFill>
              </a:rPr>
              <a:t>{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>
                <a:solidFill>
                  <a:prstClr val="black"/>
                </a:solidFill>
              </a:rPr>
              <a:t>for(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i</a:t>
            </a:r>
            <a:r>
              <a:rPr lang="en-US" altLang="ko-KR" sz="1400" b="1" dirty="0">
                <a:solidFill>
                  <a:prstClr val="black"/>
                </a:solidFill>
              </a:rPr>
              <a:t>=1; </a:t>
            </a:r>
            <a:r>
              <a:rPr lang="en-US" altLang="ko-KR" sz="1400" b="1" dirty="0" err="1">
                <a:solidFill>
                  <a:prstClr val="black"/>
                </a:solidFill>
              </a:rPr>
              <a:t>i</a:t>
            </a:r>
            <a:r>
              <a:rPr lang="en-US" altLang="ko-KR" sz="1400" b="1" dirty="0">
                <a:solidFill>
                  <a:prstClr val="black"/>
                </a:solidFill>
              </a:rPr>
              <a:t>&lt;10; </a:t>
            </a:r>
            <a:r>
              <a:rPr lang="en-US" altLang="ko-KR" sz="1400" b="1" dirty="0" err="1">
                <a:solidFill>
                  <a:prstClr val="black"/>
                </a:solidFill>
              </a:rPr>
              <a:t>i</a:t>
            </a:r>
            <a:r>
              <a:rPr lang="en-US" altLang="ko-KR" sz="1400" b="1" dirty="0">
                <a:solidFill>
                  <a:prstClr val="black"/>
                </a:solidFill>
              </a:rPr>
              <a:t>++) { </a:t>
            </a:r>
            <a:r>
              <a:rPr lang="en-US" altLang="ko-KR" sz="1400" dirty="0">
                <a:solidFill>
                  <a:prstClr val="black"/>
                </a:solidFill>
              </a:rPr>
              <a:t>// </a:t>
            </a:r>
            <a:r>
              <a:rPr lang="ko-KR" altLang="en-US" sz="1400" dirty="0">
                <a:solidFill>
                  <a:prstClr val="black"/>
                </a:solidFill>
              </a:rPr>
              <a:t>단에 대한 반복</a:t>
            </a:r>
            <a:r>
              <a:rPr lang="en-US" altLang="ko-KR" sz="1400" dirty="0">
                <a:solidFill>
                  <a:prstClr val="black"/>
                </a:solidFill>
              </a:rPr>
              <a:t>. 1</a:t>
            </a:r>
            <a:r>
              <a:rPr lang="ko-KR" altLang="en-US" sz="1400" dirty="0">
                <a:solidFill>
                  <a:prstClr val="black"/>
                </a:solidFill>
              </a:rPr>
              <a:t>단에서 </a:t>
            </a:r>
            <a:r>
              <a:rPr lang="en-US" altLang="ko-KR" sz="1400" dirty="0">
                <a:solidFill>
                  <a:prstClr val="black"/>
                </a:solidFill>
              </a:rPr>
              <a:t>9</a:t>
            </a:r>
            <a:r>
              <a:rPr lang="ko-KR" altLang="en-US" sz="1400" dirty="0">
                <a:solidFill>
                  <a:prstClr val="black"/>
                </a:solidFill>
              </a:rPr>
              <a:t>단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b="1" dirty="0">
                <a:solidFill>
                  <a:prstClr val="black"/>
                </a:solidFill>
              </a:rPr>
              <a:t>for(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j=1; j&lt;10; j++) { </a:t>
            </a:r>
            <a:r>
              <a:rPr lang="en-US" altLang="ko-KR" sz="1400" dirty="0">
                <a:solidFill>
                  <a:prstClr val="black"/>
                </a:solidFill>
              </a:rPr>
              <a:t>// </a:t>
            </a:r>
            <a:r>
              <a:rPr lang="ko-KR" altLang="en-US" sz="1400" dirty="0">
                <a:solidFill>
                  <a:prstClr val="black"/>
                </a:solidFill>
              </a:rPr>
              <a:t>각 단의 곱셈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+ "*" + j + "=" +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*j); // </a:t>
            </a:r>
            <a:r>
              <a:rPr lang="ko-KR" altLang="en-US" sz="1400" dirty="0" err="1">
                <a:solidFill>
                  <a:prstClr val="black"/>
                </a:solidFill>
              </a:rPr>
              <a:t>구구셈</a:t>
            </a:r>
            <a:r>
              <a:rPr lang="ko-KR" altLang="en-US" sz="1400" dirty="0">
                <a:solidFill>
                  <a:prstClr val="black"/>
                </a:solidFill>
              </a:rPr>
              <a:t> 출력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('\t'); // </a:t>
            </a:r>
            <a:r>
              <a:rPr lang="ko-KR" altLang="en-US" sz="1400" dirty="0">
                <a:solidFill>
                  <a:prstClr val="black"/>
                </a:solidFill>
              </a:rPr>
              <a:t>하나씩 탭으로 띄기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(); // </a:t>
            </a:r>
            <a:r>
              <a:rPr lang="ko-KR" altLang="en-US" sz="1400" dirty="0">
                <a:solidFill>
                  <a:prstClr val="black"/>
                </a:solidFill>
              </a:rPr>
              <a:t>한 단이 끝나면 다음 줄로 커서 이동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76631" y="1342509"/>
            <a:ext cx="781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중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중첩된 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for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문을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이용하여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구구단을 출력하는 프로그램을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작성하라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88157" y="4581128"/>
            <a:ext cx="7099379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396000"/>
            <a:r>
              <a:rPr lang="en-US" altLang="ko-KR" sz="1200" dirty="0">
                <a:solidFill>
                  <a:prstClr val="black"/>
                </a:solidFill>
              </a:rPr>
              <a:t>1*1=1	1*2=2	1*3=3	1*4=4	1*5=5	1*6=6	1*7=7	1*8=8	1*9=9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396000"/>
            <a:r>
              <a:rPr lang="en-US" altLang="ko-KR" sz="1200" dirty="0">
                <a:solidFill>
                  <a:prstClr val="black"/>
                </a:solidFill>
              </a:rPr>
              <a:t>2*1=2	2*2=4	2*3=6	2*4=8	2*5=10	2*6=12	2*7=14	2*8=16	2*9=18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396000"/>
            <a:r>
              <a:rPr lang="en-US" altLang="ko-KR" sz="1200" dirty="0">
                <a:solidFill>
                  <a:prstClr val="black"/>
                </a:solidFill>
              </a:rPr>
              <a:t>3*1=3	3*2=6	3*3=9	3*4=12	3*5=15	3*6=18	3*7=21	3*8=24	3*9=27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396000"/>
            <a:r>
              <a:rPr lang="en-US" altLang="ko-KR" sz="1200" dirty="0">
                <a:solidFill>
                  <a:prstClr val="black"/>
                </a:solidFill>
              </a:rPr>
              <a:t>4*1=4	4*2=8	4*3=12	4*4=16	4*5=20	4*6=24	4*7=28	4*8=32	4*9=36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396000"/>
            <a:r>
              <a:rPr lang="en-US" altLang="ko-KR" sz="1200" dirty="0">
                <a:solidFill>
                  <a:prstClr val="black"/>
                </a:solidFill>
              </a:rPr>
              <a:t>5*1=5	5*2=10	5*3=15	5*4=20	5*5=25	5*6=30	5*7=35	5*8=40	5*9=45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396000"/>
            <a:r>
              <a:rPr lang="en-US" altLang="ko-KR" sz="1200" dirty="0">
                <a:solidFill>
                  <a:prstClr val="black"/>
                </a:solidFill>
              </a:rPr>
              <a:t>6*1=6	6*2=12	6*3=18	6*4=24	6*5=30	6*6=36	6*7=42	6*8=48	6*9=54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396000"/>
            <a:r>
              <a:rPr lang="en-US" altLang="ko-KR" sz="1200" dirty="0">
                <a:solidFill>
                  <a:prstClr val="black"/>
                </a:solidFill>
              </a:rPr>
              <a:t>7*1=7	7*2=14	7*3=21	7*4=28	7*5=35	7*6=42	7*7=49	7*8=56	7*9=63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396000"/>
            <a:r>
              <a:rPr lang="en-US" altLang="ko-KR" sz="1200" dirty="0">
                <a:solidFill>
                  <a:prstClr val="black"/>
                </a:solidFill>
              </a:rPr>
              <a:t>8*1=8	8*2=16	8*3=24	8*4=32	8*5=40	8*6=48	8*7=56	8*8=64	8*9=72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396000"/>
            <a:r>
              <a:rPr lang="en-US" altLang="ko-KR" sz="1200" dirty="0">
                <a:solidFill>
                  <a:prstClr val="black"/>
                </a:solidFill>
              </a:rPr>
              <a:t>9*1=9	9*2=18	9*3=27	9*4=36	9*5=45	9*6=54	9*7=63	9*8=72	9*9=81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0382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continue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반복문을</a:t>
            </a:r>
            <a:r>
              <a:rPr lang="ko-KR" altLang="en-US" dirty="0" smtClean="0"/>
              <a:t> 빠져 나가지 않고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다음 반복으로 제어 변경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err="1" smtClean="0"/>
              <a:t>반복문에서</a:t>
            </a:r>
            <a:r>
              <a:rPr lang="ko-KR" altLang="en-US" dirty="0" smtClean="0"/>
              <a:t> </a:t>
            </a:r>
            <a:r>
              <a:rPr lang="en-US" altLang="ko-KR" dirty="0" smtClean="0"/>
              <a:t>continue; </a:t>
            </a:r>
            <a:r>
              <a:rPr lang="ko-KR" altLang="en-US" dirty="0" smtClean="0"/>
              <a:t>문에 의한 분기</a:t>
            </a:r>
            <a:endParaRPr lang="en-US" altLang="ko-KR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71600" y="3074746"/>
            <a:ext cx="7667972" cy="13202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모서리가 둥근 사각형 설명선 15"/>
          <p:cNvSpPr/>
          <p:nvPr/>
        </p:nvSpPr>
        <p:spPr>
          <a:xfrm>
            <a:off x="2559181" y="4447866"/>
            <a:ext cx="720080" cy="258126"/>
          </a:xfrm>
          <a:prstGeom prst="wedgeRoundRectCallout">
            <a:avLst>
              <a:gd name="adj1" fmla="val -30586"/>
              <a:gd name="adj2" fmla="val -320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black"/>
                </a:solidFill>
              </a:rPr>
              <a:t>분기</a:t>
            </a:r>
            <a:endParaRPr lang="ko-KR" altLang="en-US" sz="10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01046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3-5 : continue </a:t>
            </a:r>
            <a:r>
              <a:rPr lang="ko-KR" altLang="en-US" sz="2400" dirty="0" smtClean="0"/>
              <a:t>문을 이용하여 양수 합 구하기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725748" y="1731184"/>
            <a:ext cx="687058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import </a:t>
            </a:r>
            <a:r>
              <a:rPr lang="en-US" altLang="ko-KR" sz="1400" dirty="0" err="1">
                <a:solidFill>
                  <a:prstClr val="black"/>
                </a:solidFill>
              </a:rPr>
              <a:t>java.util.Scanner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public class </a:t>
            </a:r>
            <a:r>
              <a:rPr lang="en-US" altLang="ko-KR" sz="1400" dirty="0" err="1">
                <a:solidFill>
                  <a:prstClr val="black"/>
                </a:solidFill>
              </a:rPr>
              <a:t>ContinueExample</a:t>
            </a:r>
            <a:r>
              <a:rPr lang="en-US" altLang="ko-KR" sz="14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public </a:t>
            </a:r>
            <a:r>
              <a:rPr lang="en-US" altLang="ko-KR" sz="14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400" dirty="0" err="1">
                <a:solidFill>
                  <a:prstClr val="black"/>
                </a:solidFill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Scanner </a:t>
            </a:r>
            <a:r>
              <a:rPr lang="en-US" altLang="ko-KR" sz="1400" dirty="0" err="1">
                <a:solidFill>
                  <a:prstClr val="black"/>
                </a:solidFill>
              </a:rPr>
              <a:t>scanner</a:t>
            </a:r>
            <a:r>
              <a:rPr lang="en-US" altLang="ko-KR" sz="1400" dirty="0">
                <a:solidFill>
                  <a:prstClr val="black"/>
                </a:solidFill>
              </a:rPr>
              <a:t> = new Scanner(System.in);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정수를 </a:t>
            </a:r>
            <a:r>
              <a:rPr lang="en-US" altLang="ko-KR" sz="1400" dirty="0">
                <a:solidFill>
                  <a:prstClr val="black"/>
                </a:solidFill>
              </a:rPr>
              <a:t>5</a:t>
            </a:r>
            <a:r>
              <a:rPr lang="ko-KR" altLang="en-US" sz="1400" dirty="0">
                <a:solidFill>
                  <a:prstClr val="black"/>
                </a:solidFill>
              </a:rPr>
              <a:t>개 입력하세요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sum=0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>
                <a:solidFill>
                  <a:prstClr val="black"/>
                </a:solidFill>
              </a:rPr>
              <a:t>for(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i</a:t>
            </a:r>
            <a:r>
              <a:rPr lang="en-US" altLang="ko-KR" sz="1400" b="1" dirty="0">
                <a:solidFill>
                  <a:prstClr val="black"/>
                </a:solidFill>
              </a:rPr>
              <a:t>=0; </a:t>
            </a:r>
            <a:r>
              <a:rPr lang="en-US" altLang="ko-KR" sz="1400" b="1" dirty="0" err="1">
                <a:solidFill>
                  <a:prstClr val="black"/>
                </a:solidFill>
              </a:rPr>
              <a:t>i</a:t>
            </a:r>
            <a:r>
              <a:rPr lang="en-US" altLang="ko-KR" sz="1400" b="1" dirty="0">
                <a:solidFill>
                  <a:prstClr val="black"/>
                </a:solidFill>
              </a:rPr>
              <a:t>&lt;5; </a:t>
            </a:r>
            <a:r>
              <a:rPr lang="en-US" altLang="ko-KR" sz="1400" b="1" dirty="0" err="1">
                <a:solidFill>
                  <a:prstClr val="black"/>
                </a:solidFill>
              </a:rPr>
              <a:t>i</a:t>
            </a:r>
            <a:r>
              <a:rPr lang="en-US" altLang="ko-KR" sz="1400" b="1" dirty="0">
                <a:solidFill>
                  <a:prstClr val="black"/>
                </a:solidFill>
              </a:rPr>
              <a:t>++)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n=</a:t>
            </a:r>
            <a:r>
              <a:rPr lang="en-US" altLang="ko-KR" sz="1400" dirty="0" err="1">
                <a:solidFill>
                  <a:prstClr val="black"/>
                </a:solidFill>
              </a:rPr>
              <a:t>scanner.nextInt</a:t>
            </a:r>
            <a:r>
              <a:rPr lang="en-US" altLang="ko-KR" sz="1400" dirty="0">
                <a:solidFill>
                  <a:prstClr val="black"/>
                </a:solidFill>
              </a:rPr>
              <a:t>();</a:t>
            </a:r>
            <a:endParaRPr lang="ko-KR" altLang="en-US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b="1" dirty="0">
                <a:solidFill>
                  <a:prstClr val="black"/>
                </a:solidFill>
              </a:rPr>
              <a:t>if(n</a:t>
            </a:r>
            <a:r>
              <a:rPr lang="en-US" altLang="ko-KR" sz="1400" b="1" dirty="0">
                <a:solidFill>
                  <a:prstClr val="black"/>
                </a:solidFill>
              </a:rPr>
              <a:t>&lt;=0) continue;</a:t>
            </a:r>
            <a:r>
              <a:rPr lang="en-US" altLang="ko-KR" sz="1400" dirty="0">
                <a:solidFill>
                  <a:prstClr val="black"/>
                </a:solidFill>
              </a:rPr>
              <a:t> // 0</a:t>
            </a:r>
            <a:r>
              <a:rPr lang="ko-KR" altLang="en-US" sz="1400" dirty="0">
                <a:solidFill>
                  <a:prstClr val="black"/>
                </a:solidFill>
              </a:rPr>
              <a:t>이나 음수인 경우 더하지 않고 다음 반복으로 진행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else </a:t>
            </a:r>
            <a:r>
              <a:rPr lang="en-US" altLang="ko-KR" sz="1400" dirty="0">
                <a:solidFill>
                  <a:prstClr val="black"/>
                </a:solidFill>
              </a:rPr>
              <a:t>sum += n; // </a:t>
            </a:r>
            <a:r>
              <a:rPr lang="ko-KR" altLang="en-US" sz="1400" dirty="0">
                <a:solidFill>
                  <a:prstClr val="black"/>
                </a:solidFill>
              </a:rPr>
              <a:t>양수인 경우 덧셈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양수의 합은 </a:t>
            </a:r>
            <a:r>
              <a:rPr lang="en-US" altLang="ko-KR" sz="1400" dirty="0">
                <a:solidFill>
                  <a:prstClr val="black"/>
                </a:solidFill>
              </a:rPr>
              <a:t>" + sum);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scanner.close</a:t>
            </a:r>
            <a:r>
              <a:rPr lang="en-US" altLang="ko-KR" sz="1400" dirty="0">
                <a:solidFill>
                  <a:prstClr val="black"/>
                </a:solidFill>
              </a:rPr>
              <a:t>();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308828"/>
            <a:ext cx="781638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5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개의 정수를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입력 받고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양수 합을 구하여 출력하는 프로그램을 작성하라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41269" y="5754742"/>
            <a:ext cx="687058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prstClr val="black"/>
                </a:solidFill>
              </a:rPr>
              <a:t>정수를 </a:t>
            </a:r>
            <a:r>
              <a:rPr lang="en-US" altLang="ko-KR" sz="1400" dirty="0">
                <a:solidFill>
                  <a:prstClr val="black"/>
                </a:solidFill>
              </a:rPr>
              <a:t>5</a:t>
            </a:r>
            <a:r>
              <a:rPr lang="ko-KR" altLang="en-US" sz="1400" dirty="0">
                <a:solidFill>
                  <a:prstClr val="black"/>
                </a:solidFill>
              </a:rPr>
              <a:t>개 입력하세요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00B050"/>
                </a:solidFill>
              </a:rPr>
              <a:t>5 -2 6 10 -4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양수의 합은 </a:t>
            </a:r>
            <a:r>
              <a:rPr lang="en-US" altLang="ko-KR" sz="1400" dirty="0">
                <a:solidFill>
                  <a:prstClr val="black"/>
                </a:solidFill>
              </a:rPr>
              <a:t>21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8474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break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</a:t>
            </a:r>
            <a:r>
              <a:rPr lang="ko-KR" altLang="en-US" dirty="0" smtClean="0"/>
              <a:t> 하나를 즉시 벗어갈 때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중첩 반복의 경우 안쪽 반복문의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문이 실행되면 안쪽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3217897"/>
            <a:ext cx="8191525" cy="28033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34377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3-6 : break </a:t>
            </a:r>
            <a:r>
              <a:rPr lang="ko-KR" altLang="en-US" sz="2800" dirty="0" smtClean="0"/>
              <a:t>문을 이용하여 </a:t>
            </a:r>
            <a:r>
              <a:rPr lang="en-US" altLang="ko-KR" sz="2800" dirty="0" smtClean="0"/>
              <a:t>while </a:t>
            </a:r>
            <a:r>
              <a:rPr lang="ko-KR" altLang="en-US" sz="2800" dirty="0" smtClean="0"/>
              <a:t>문 벗어나기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781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"exit"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이 입력되면 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while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문을 벗어나도록 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break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문을 활용하는 프로그램을 작성하라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anose="02030600000101010101" pitchFamily="18" charset="-127"/>
                <a:ea typeface="HY강B" panose="02030600000101010101" pitchFamily="18" charset="-127"/>
              </a:rPr>
              <a:t>. 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anose="02030600000101010101" pitchFamily="18" charset="-127"/>
              <a:ea typeface="HY강B" panose="02030600000101010101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907704" y="1772816"/>
            <a:ext cx="5993466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import </a:t>
            </a:r>
            <a:r>
              <a:rPr lang="en-US" altLang="ko-KR" sz="1400" dirty="0" err="1">
                <a:solidFill>
                  <a:prstClr val="black"/>
                </a:solidFill>
              </a:rPr>
              <a:t>java.util.Scanner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public class </a:t>
            </a:r>
            <a:r>
              <a:rPr lang="en-US" altLang="ko-KR" sz="1400" dirty="0" err="1">
                <a:solidFill>
                  <a:prstClr val="black"/>
                </a:solidFill>
              </a:rPr>
              <a:t>BreakExample</a:t>
            </a:r>
            <a:r>
              <a:rPr lang="en-US" altLang="ko-KR" sz="14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public </a:t>
            </a:r>
            <a:r>
              <a:rPr lang="en-US" altLang="ko-KR" sz="14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400" dirty="0" err="1">
                <a:solidFill>
                  <a:prstClr val="black"/>
                </a:solidFill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Scanner </a:t>
            </a:r>
            <a:r>
              <a:rPr lang="en-US" altLang="ko-KR" sz="1400" dirty="0" err="1">
                <a:solidFill>
                  <a:prstClr val="black"/>
                </a:solidFill>
              </a:rPr>
              <a:t>scanner</a:t>
            </a:r>
            <a:r>
              <a:rPr lang="en-US" altLang="ko-KR" sz="1400" dirty="0">
                <a:solidFill>
                  <a:prstClr val="black"/>
                </a:solidFill>
              </a:rPr>
              <a:t> = new Scanner(System.in</a:t>
            </a:r>
            <a:r>
              <a:rPr lang="en-US" altLang="ko-KR" sz="14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("exit</a:t>
            </a:r>
            <a:r>
              <a:rPr lang="ko-KR" altLang="en-US" sz="1400" dirty="0">
                <a:solidFill>
                  <a:prstClr val="black"/>
                </a:solidFill>
              </a:rPr>
              <a:t>을 입력하면 종료합니다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>
                <a:solidFill>
                  <a:prstClr val="black"/>
                </a:solidFill>
              </a:rPr>
              <a:t>while(true</a:t>
            </a:r>
            <a:r>
              <a:rPr lang="en-US" altLang="ko-KR" sz="1400" b="1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("&gt;&gt;");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String </a:t>
            </a:r>
            <a:r>
              <a:rPr lang="en-US" altLang="ko-KR" sz="1400" dirty="0">
                <a:solidFill>
                  <a:prstClr val="black"/>
                </a:solidFill>
              </a:rPr>
              <a:t>text = </a:t>
            </a:r>
            <a:r>
              <a:rPr lang="en-US" altLang="ko-KR" sz="1400" dirty="0" err="1">
                <a:solidFill>
                  <a:prstClr val="black"/>
                </a:solidFill>
              </a:rPr>
              <a:t>scanner.nextLine</a:t>
            </a:r>
            <a:r>
              <a:rPr lang="en-US" altLang="ko-KR" sz="1400" dirty="0">
                <a:solidFill>
                  <a:prstClr val="black"/>
                </a:solidFill>
              </a:rPr>
              <a:t>();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b="1" dirty="0">
                <a:solidFill>
                  <a:prstClr val="black"/>
                </a:solidFill>
              </a:rPr>
              <a:t>if(</a:t>
            </a:r>
            <a:r>
              <a:rPr lang="en-US" altLang="ko-KR" sz="1400" b="1" dirty="0" err="1">
                <a:solidFill>
                  <a:prstClr val="black"/>
                </a:solidFill>
              </a:rPr>
              <a:t>text.equals</a:t>
            </a:r>
            <a:r>
              <a:rPr lang="en-US" altLang="ko-KR" sz="1400" b="1" dirty="0">
                <a:solidFill>
                  <a:prstClr val="black"/>
                </a:solidFill>
              </a:rPr>
              <a:t>("exit")) </a:t>
            </a:r>
            <a:r>
              <a:rPr lang="en-US" altLang="ko-KR" sz="1400" dirty="0">
                <a:solidFill>
                  <a:prstClr val="black"/>
                </a:solidFill>
              </a:rPr>
              <a:t>// "exit"</a:t>
            </a:r>
            <a:r>
              <a:rPr lang="ko-KR" altLang="en-US" sz="1400" dirty="0">
                <a:solidFill>
                  <a:prstClr val="black"/>
                </a:solidFill>
              </a:rPr>
              <a:t>이 입력되면 반복 종료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	</a:t>
            </a:r>
            <a:r>
              <a:rPr lang="en-US" altLang="ko-KR" sz="1400" b="1" dirty="0">
                <a:solidFill>
                  <a:prstClr val="black"/>
                </a:solidFill>
              </a:rPr>
              <a:t>break</a:t>
            </a:r>
            <a:r>
              <a:rPr lang="en-US" altLang="ko-KR" sz="1400" b="1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prstClr val="black"/>
                </a:solidFill>
              </a:rPr>
              <a:t>// while </a:t>
            </a:r>
            <a:r>
              <a:rPr lang="ko-KR" altLang="en-US" sz="1400" dirty="0">
                <a:solidFill>
                  <a:prstClr val="black"/>
                </a:solidFill>
              </a:rPr>
              <a:t>문을 벗어남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}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종료합니다</a:t>
            </a:r>
            <a:r>
              <a:rPr lang="en-US" altLang="ko-KR" sz="1400" dirty="0">
                <a:solidFill>
                  <a:prstClr val="black"/>
                </a:solidFill>
              </a:rPr>
              <a:t>...");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scanner.close</a:t>
            </a:r>
            <a:r>
              <a:rPr lang="en-US" altLang="ko-KR" sz="1400" dirty="0">
                <a:solidFill>
                  <a:prstClr val="black"/>
                </a:solidFill>
              </a:rPr>
              <a:t>();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06782" y="5571369"/>
            <a:ext cx="5994387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exit</a:t>
            </a:r>
            <a:r>
              <a:rPr lang="ko-KR" altLang="en-US" sz="1400" dirty="0">
                <a:solidFill>
                  <a:prstClr val="black"/>
                </a:solidFill>
              </a:rPr>
              <a:t>을 입력하면 종료합니다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edit</a:t>
            </a:r>
          </a:p>
          <a:p>
            <a:r>
              <a:rPr lang="en-US" altLang="ko-KR" sz="1400" dirty="0">
                <a:solidFill>
                  <a:prstClr val="black"/>
                </a:solidFill>
              </a:rPr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exit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종료합니다</a:t>
            </a:r>
            <a:r>
              <a:rPr lang="en-US" altLang="ko-KR" sz="1400" dirty="0">
                <a:solidFill>
                  <a:prstClr val="black"/>
                </a:solidFill>
              </a:rPr>
              <a:t>...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9385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배열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</a:p>
          <a:p>
            <a:pPr lvl="1"/>
            <a:r>
              <a:rPr lang="ko-KR" altLang="en-US" dirty="0" smtClean="0"/>
              <a:t>인덱스와 인덱스에 대응하는 데이터들로 이루어진 자료 구조</a:t>
            </a:r>
            <a:endParaRPr lang="en-US" altLang="ko-KR" dirty="0" smtClean="0"/>
          </a:p>
          <a:p>
            <a:pPr lvl="2"/>
            <a:r>
              <a:rPr lang="ko-KR" altLang="en-US" dirty="0"/>
              <a:t>배열을 이용하면 한 번에 많은 메모리 공간 선언 가능</a:t>
            </a:r>
            <a:endParaRPr lang="en-US" altLang="ko-KR" dirty="0"/>
          </a:p>
          <a:p>
            <a:pPr lvl="1"/>
            <a:r>
              <a:rPr lang="ko-KR" altLang="en-US" dirty="0" smtClean="0"/>
              <a:t>배열은 같은 타</a:t>
            </a:r>
            <a:r>
              <a:rPr lang="ko-KR" altLang="en-US" dirty="0"/>
              <a:t>입</a:t>
            </a:r>
            <a:r>
              <a:rPr lang="ko-KR" altLang="en-US" dirty="0" smtClean="0"/>
              <a:t>의 데이터들이 순차적으로 저장되는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원소 데이터들이 </a:t>
            </a:r>
            <a:r>
              <a:rPr lang="ko-KR" altLang="en-US" dirty="0"/>
              <a:t>순차적으로 </a:t>
            </a:r>
            <a:r>
              <a:rPr lang="ko-KR" altLang="en-US" dirty="0" smtClean="0"/>
              <a:t>저장됨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인덱스를 이용하여 원소 데이터 접근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반복문을</a:t>
            </a:r>
            <a:r>
              <a:rPr lang="ko-KR" altLang="en-US" dirty="0" smtClean="0"/>
              <a:t> </a:t>
            </a:r>
            <a:r>
              <a:rPr lang="ko-KR" altLang="en-US" dirty="0"/>
              <a:t>이용하여 처리하기에 </a:t>
            </a:r>
            <a:r>
              <a:rPr lang="ko-KR" altLang="en-US" dirty="0" smtClean="0"/>
              <a:t>적합한 </a:t>
            </a:r>
            <a:r>
              <a:rPr lang="ko-KR" altLang="en-US" dirty="0"/>
              <a:t>자료 </a:t>
            </a:r>
            <a:r>
              <a:rPr lang="ko-KR" altLang="en-US" dirty="0" smtClean="0"/>
              <a:t>구조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인덱스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인덱스는 배열의 시작 위치에서부터 데이터가 있는 상대 위치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32874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배열의 필요성과 모양</a:t>
            </a:r>
            <a:endParaRPr lang="ko-KR" altLang="en-US" dirty="0"/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3" y="1340768"/>
            <a:ext cx="6954121" cy="53222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곱셈 기호 2"/>
          <p:cNvSpPr/>
          <p:nvPr/>
        </p:nvSpPr>
        <p:spPr>
          <a:xfrm>
            <a:off x="1115616" y="656726"/>
            <a:ext cx="3816424" cy="6408712"/>
          </a:xfrm>
          <a:prstGeom prst="mathMultiply">
            <a:avLst/>
          </a:prstGeom>
          <a:solidFill>
            <a:schemeClr val="accent3">
              <a:lumMod val="60000"/>
              <a:lumOff val="40000"/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1541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선언과 생성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484784"/>
            <a:ext cx="8089354" cy="45725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78169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선언 및 생성 디테일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ko-KR" altLang="en-US" sz="1800" dirty="0" smtClean="0"/>
              <a:t>배열 선언과 배열 생성의 두 단계 필요</a:t>
            </a:r>
            <a:endParaRPr lang="en-US" altLang="ko-KR" sz="1800" dirty="0" smtClean="0"/>
          </a:p>
          <a:p>
            <a:pPr lvl="1"/>
            <a:r>
              <a:rPr lang="ko-KR" altLang="en-US" sz="1800" dirty="0" smtClean="0"/>
              <a:t>배열 선언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배열의 이름 선언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배열 </a:t>
            </a:r>
            <a:r>
              <a:rPr lang="ko-KR" altLang="en-US" sz="1600" dirty="0" err="1" smtClean="0"/>
              <a:t>레퍼런스</a:t>
            </a:r>
            <a:r>
              <a:rPr lang="ko-KR" altLang="en-US" sz="1600" dirty="0" smtClean="0"/>
              <a:t> 변수 선언</a:t>
            </a:r>
            <a:r>
              <a:rPr lang="en-US" altLang="ko-KR" sz="1600" dirty="0" smtClean="0"/>
              <a:t>)</a:t>
            </a:r>
          </a:p>
          <a:p>
            <a:pPr lvl="1">
              <a:buNone/>
            </a:pP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배열 생성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배열 공간 할당 받는 과정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r>
              <a:rPr lang="ko-KR" altLang="en-US" sz="1800" dirty="0" smtClean="0"/>
              <a:t>배열 초기화</a:t>
            </a:r>
            <a:endParaRPr lang="en-US" altLang="ko-KR" sz="1800" dirty="0" smtClean="0"/>
          </a:p>
          <a:p>
            <a:pPr lvl="2"/>
            <a:r>
              <a:rPr lang="ko-KR" altLang="en-US" sz="1600" dirty="0" smtClean="0"/>
              <a:t>배열 생성과 값 초기화</a:t>
            </a:r>
            <a:endParaRPr lang="en-US" altLang="ko-KR" sz="1600" dirty="0" smtClean="0"/>
          </a:p>
          <a:p>
            <a:pPr lvl="2"/>
            <a:endParaRPr lang="en-US" altLang="ko-KR" sz="1600" dirty="0"/>
          </a:p>
          <a:p>
            <a:pPr lvl="2"/>
            <a:endParaRPr lang="en-US" altLang="ko-KR" sz="1600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81230" y="2401724"/>
            <a:ext cx="319077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 [];   </a:t>
            </a:r>
            <a:r>
              <a:rPr lang="ko-KR" altLang="en-US" sz="1400" dirty="0">
                <a:solidFill>
                  <a:prstClr val="black"/>
                </a:solidFill>
              </a:rPr>
              <a:t>또는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[]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81230" y="3769295"/>
            <a:ext cx="499097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 = </a:t>
            </a:r>
            <a:r>
              <a:rPr lang="en-US" altLang="ko-KR" sz="1400" b="1" dirty="0">
                <a:solidFill>
                  <a:prstClr val="black"/>
                </a:solidFill>
              </a:rPr>
              <a:t>new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[5];   </a:t>
            </a:r>
            <a:r>
              <a:rPr lang="ko-KR" altLang="en-US" sz="1400" dirty="0">
                <a:solidFill>
                  <a:prstClr val="black"/>
                </a:solidFill>
              </a:rPr>
              <a:t>또는</a:t>
            </a:r>
            <a:endParaRPr lang="en-US" altLang="ko-KR" sz="1400" dirty="0">
              <a:solidFill>
                <a:prstClr val="black"/>
              </a:solidFill>
            </a:endParaRPr>
          </a:p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[] = </a:t>
            </a:r>
            <a:r>
              <a:rPr lang="en-US" altLang="ko-KR" sz="1400" b="1" dirty="0">
                <a:solidFill>
                  <a:prstClr val="black"/>
                </a:solidFill>
              </a:rPr>
              <a:t>new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[5]; // </a:t>
            </a:r>
            <a:r>
              <a:rPr lang="ko-KR" altLang="en-US" sz="1400" dirty="0">
                <a:solidFill>
                  <a:prstClr val="black"/>
                </a:solidFill>
              </a:rPr>
              <a:t>선언과 동시에 배열 생성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381230" y="5229200"/>
            <a:ext cx="712030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[] = {4, 3, 2, 1, 0};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// 5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개의 정수 배열 생성 및 값 초기화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  <a:p>
            <a:r>
              <a:rPr lang="en-US" altLang="ko-KR" sz="1400" dirty="0">
                <a:solidFill>
                  <a:prstClr val="black"/>
                </a:solidFill>
              </a:rPr>
              <a:t>double </a:t>
            </a:r>
            <a:r>
              <a:rPr lang="en-US" altLang="ko-KR" sz="1400" dirty="0" err="1">
                <a:solidFill>
                  <a:prstClr val="black"/>
                </a:solidFill>
              </a:rPr>
              <a:t>doubleArray</a:t>
            </a:r>
            <a:r>
              <a:rPr lang="en-US" altLang="ko-KR" sz="1400" dirty="0">
                <a:solidFill>
                  <a:prstClr val="black"/>
                </a:solidFill>
              </a:rPr>
              <a:t>[] = </a:t>
            </a:r>
            <a:r>
              <a:rPr lang="en-US" altLang="ko-KR" sz="1400" dirty="0">
                <a:solidFill>
                  <a:prstClr val="black"/>
                </a:solidFill>
              </a:rPr>
              <a:t>{0.01, 0.02, 0.03, 0.04}; </a:t>
            </a:r>
            <a:r>
              <a:rPr lang="en-US" altLang="ko-KR" sz="1400" dirty="0">
                <a:solidFill>
                  <a:prstClr val="white">
                    <a:lumMod val="50000"/>
                  </a:prstClr>
                </a:solidFill>
              </a:rPr>
              <a:t>// 5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개의 실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수 </a:t>
            </a:r>
            <a:r>
              <a:rPr lang="ko-KR" altLang="en-US" sz="1400" dirty="0">
                <a:solidFill>
                  <a:prstClr val="white">
                    <a:lumMod val="50000"/>
                  </a:prstClr>
                </a:solidFill>
              </a:rPr>
              <a:t>배열 생성 및 값 초기화</a:t>
            </a:r>
            <a:endParaRPr lang="en-US" altLang="ko-KR" sz="1400" dirty="0">
              <a:solidFill>
                <a:prstClr val="white">
                  <a:lumMod val="50000"/>
                </a:prstClr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5364088" y="2408101"/>
            <a:ext cx="3190770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 [5];  // </a:t>
            </a:r>
            <a:r>
              <a:rPr lang="ko-KR" altLang="en-US" sz="1400" dirty="0">
                <a:solidFill>
                  <a:prstClr val="black"/>
                </a:solidFill>
              </a:rPr>
              <a:t>크기 지정 안됨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029294" y="2401724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42206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배열을 초기화하면서 생성한 결과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95536" y="1844824"/>
            <a:ext cx="8081417" cy="22658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18805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기본 타입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285884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기본 타입의 크기는 </a:t>
            </a:r>
            <a:r>
              <a:rPr lang="en-US" altLang="ko-KR" dirty="0" smtClean="0"/>
              <a:t>CPU</a:t>
            </a:r>
            <a:r>
              <a:rPr lang="ko-KR" altLang="en-US" dirty="0" smtClean="0"/>
              <a:t>나 운영체제에 따라 변하지 않음</a:t>
            </a:r>
            <a:endParaRPr lang="en-US" altLang="ko-KR" dirty="0" smtClean="0"/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2636912"/>
            <a:ext cx="7749258" cy="289729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35483468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인덱스와 배열 원소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383500"/>
          </a:xfrm>
        </p:spPr>
        <p:txBody>
          <a:bodyPr>
            <a:normAutofit/>
          </a:bodyPr>
          <a:lstStyle/>
          <a:p>
            <a:r>
              <a:rPr lang="ko-KR" altLang="en-US" sz="1900" dirty="0" smtClean="0"/>
              <a:t>배열 인덱스</a:t>
            </a:r>
            <a:endParaRPr lang="en-US" altLang="ko-KR" sz="1900" dirty="0" smtClean="0"/>
          </a:p>
          <a:p>
            <a:pPr lvl="1"/>
            <a:r>
              <a:rPr lang="ko-KR" altLang="en-US" sz="1700" dirty="0" smtClean="0"/>
              <a:t>배열의 </a:t>
            </a:r>
            <a:r>
              <a:rPr lang="ko-KR" altLang="en-US" sz="1700" dirty="0"/>
              <a:t>인덱스는 </a:t>
            </a:r>
            <a:r>
              <a:rPr lang="en-US" altLang="ko-KR" sz="1700" dirty="0" smtClean="0"/>
              <a:t>0 ~</a:t>
            </a:r>
            <a:r>
              <a:rPr lang="ko-KR" altLang="en-US" sz="1700" dirty="0" smtClean="0"/>
              <a:t>  </a:t>
            </a:r>
            <a:r>
              <a:rPr lang="en-US" altLang="ko-KR" sz="1700" dirty="0" smtClean="0"/>
              <a:t>(</a:t>
            </a:r>
            <a:r>
              <a:rPr lang="ko-KR" altLang="en-US" sz="1700" dirty="0"/>
              <a:t>배열</a:t>
            </a:r>
            <a:r>
              <a:rPr lang="en-US" altLang="ko-KR" sz="1700" dirty="0"/>
              <a:t> </a:t>
            </a:r>
            <a:r>
              <a:rPr lang="ko-KR" altLang="en-US" sz="1700" dirty="0"/>
              <a:t>크기 </a:t>
            </a:r>
            <a:r>
              <a:rPr lang="en-US" altLang="ko-KR" sz="1700" dirty="0"/>
              <a:t>– 1)</a:t>
            </a:r>
          </a:p>
          <a:p>
            <a:pPr lvl="1"/>
            <a:endParaRPr lang="en-US" altLang="ko-KR" sz="1700" dirty="0" smtClean="0"/>
          </a:p>
          <a:p>
            <a:pPr lvl="1"/>
            <a:endParaRPr lang="en-US" altLang="ko-KR" sz="1700" dirty="0"/>
          </a:p>
          <a:p>
            <a:pPr lvl="1"/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ko-KR" altLang="en-US" sz="1700" dirty="0" smtClean="0"/>
              <a:t>인덱스를 잘못 사용한 경우</a:t>
            </a:r>
            <a:endParaRPr lang="en-US" altLang="ko-KR" sz="1700" dirty="0" smtClean="0"/>
          </a:p>
          <a:p>
            <a:endParaRPr lang="en-US" altLang="ko-KR" sz="19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ko-KR" altLang="en-US" sz="1700" dirty="0" smtClean="0"/>
              <a:t>반드시 배열 생성 후 접근</a:t>
            </a:r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marL="365760" lvl="1" indent="0">
              <a:buNone/>
            </a:pPr>
            <a:endParaRPr lang="en-US" altLang="ko-KR" sz="1700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375862" y="2060848"/>
            <a:ext cx="568863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 = new 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[5]; </a:t>
            </a:r>
            <a:r>
              <a:rPr lang="en-US" altLang="ko-KR" sz="1400" dirty="0">
                <a:solidFill>
                  <a:prstClr val="black"/>
                </a:solidFill>
              </a:rPr>
              <a:t>	// </a:t>
            </a:r>
            <a:r>
              <a:rPr lang="ko-KR" altLang="en-US" sz="1400" dirty="0">
                <a:solidFill>
                  <a:prstClr val="black"/>
                </a:solidFill>
              </a:rPr>
              <a:t>인덱스는 </a:t>
            </a:r>
            <a:r>
              <a:rPr lang="en-US" altLang="ko-KR" sz="1400" dirty="0">
                <a:solidFill>
                  <a:prstClr val="black"/>
                </a:solidFill>
              </a:rPr>
              <a:t>0~4</a:t>
            </a:r>
            <a:r>
              <a:rPr lang="ko-KR" altLang="en-US" sz="1400" dirty="0">
                <a:solidFill>
                  <a:prstClr val="black"/>
                </a:solidFill>
              </a:rPr>
              <a:t>까지 가능</a:t>
            </a:r>
          </a:p>
          <a:p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[0] = 5; </a:t>
            </a:r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원소 </a:t>
            </a:r>
            <a:r>
              <a:rPr lang="en-US" altLang="ko-KR" sz="1400" dirty="0">
                <a:solidFill>
                  <a:prstClr val="black"/>
                </a:solidFill>
              </a:rPr>
              <a:t>0</a:t>
            </a:r>
            <a:r>
              <a:rPr lang="ko-KR" altLang="en-US" sz="1400" dirty="0">
                <a:solidFill>
                  <a:prstClr val="black"/>
                </a:solidFill>
              </a:rPr>
              <a:t>에 </a:t>
            </a:r>
            <a:r>
              <a:rPr lang="en-US" altLang="ko-KR" sz="1400" dirty="0">
                <a:solidFill>
                  <a:prstClr val="black"/>
                </a:solidFill>
              </a:rPr>
              <a:t>5 </a:t>
            </a:r>
            <a:r>
              <a:rPr lang="ko-KR" altLang="en-US" sz="1400" dirty="0">
                <a:solidFill>
                  <a:prstClr val="black"/>
                </a:solidFill>
              </a:rPr>
              <a:t>저장</a:t>
            </a:r>
          </a:p>
          <a:p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[3] = 6; </a:t>
            </a:r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원소 </a:t>
            </a:r>
            <a:r>
              <a:rPr lang="en-US" altLang="ko-KR" sz="1400" dirty="0">
                <a:solidFill>
                  <a:prstClr val="black"/>
                </a:solidFill>
              </a:rPr>
              <a:t>3</a:t>
            </a:r>
            <a:r>
              <a:rPr lang="ko-KR" altLang="en-US" sz="1400" dirty="0">
                <a:solidFill>
                  <a:prstClr val="black"/>
                </a:solidFill>
              </a:rPr>
              <a:t>에 </a:t>
            </a:r>
            <a:r>
              <a:rPr lang="en-US" altLang="ko-KR" sz="1400" dirty="0">
                <a:solidFill>
                  <a:prstClr val="black"/>
                </a:solidFill>
              </a:rPr>
              <a:t>6 </a:t>
            </a:r>
            <a:r>
              <a:rPr lang="ko-KR" altLang="en-US" sz="1400" dirty="0">
                <a:solidFill>
                  <a:prstClr val="black"/>
                </a:solidFill>
              </a:rPr>
              <a:t>저장</a:t>
            </a:r>
          </a:p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n =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[3]; </a:t>
            </a:r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원소 </a:t>
            </a:r>
            <a:r>
              <a:rPr lang="en-US" altLang="ko-KR" sz="1400" dirty="0">
                <a:solidFill>
                  <a:prstClr val="black"/>
                </a:solidFill>
              </a:rPr>
              <a:t>3</a:t>
            </a:r>
            <a:r>
              <a:rPr lang="ko-KR" altLang="en-US" sz="1400" dirty="0">
                <a:solidFill>
                  <a:prstClr val="black"/>
                </a:solidFill>
              </a:rPr>
              <a:t>의 값을 읽어 </a:t>
            </a:r>
            <a:r>
              <a:rPr lang="en-US" altLang="ko-KR" sz="1400" dirty="0">
                <a:solidFill>
                  <a:prstClr val="black"/>
                </a:solidFill>
              </a:rPr>
              <a:t>n</a:t>
            </a:r>
            <a:r>
              <a:rPr lang="ko-KR" altLang="en-US" sz="1400" dirty="0">
                <a:solidFill>
                  <a:prstClr val="black"/>
                </a:solidFill>
              </a:rPr>
              <a:t>에 </a:t>
            </a:r>
            <a:r>
              <a:rPr lang="ko-KR" altLang="en-US" sz="1400" dirty="0">
                <a:solidFill>
                  <a:prstClr val="black"/>
                </a:solidFill>
              </a:rPr>
              <a:t>저장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52453" y="3697868"/>
            <a:ext cx="568863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n =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[-2]; </a:t>
            </a:r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인덱스로 </a:t>
            </a:r>
            <a:r>
              <a:rPr lang="ko-KR" altLang="en-US" sz="1400" dirty="0">
                <a:solidFill>
                  <a:prstClr val="black"/>
                </a:solidFill>
              </a:rPr>
              <a:t>음수 사용 불가</a:t>
            </a:r>
          </a:p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m =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[5</a:t>
            </a:r>
            <a:r>
              <a:rPr lang="en-US" altLang="ko-KR" sz="1400" dirty="0">
                <a:solidFill>
                  <a:prstClr val="black"/>
                </a:solidFill>
              </a:rPr>
              <a:t>];		// 5</a:t>
            </a:r>
            <a:r>
              <a:rPr lang="ko-KR" altLang="en-US" sz="1400" dirty="0">
                <a:solidFill>
                  <a:prstClr val="black"/>
                </a:solidFill>
              </a:rPr>
              <a:t>는 인덱스의 범위</a:t>
            </a:r>
            <a:r>
              <a:rPr lang="en-US" altLang="ko-KR" sz="1400" dirty="0">
                <a:solidFill>
                  <a:prstClr val="black"/>
                </a:solidFill>
              </a:rPr>
              <a:t>(0~4</a:t>
            </a:r>
            <a:r>
              <a:rPr lang="en-US" altLang="ko-KR" sz="1400" dirty="0">
                <a:solidFill>
                  <a:prstClr val="black"/>
                </a:solidFill>
              </a:rPr>
              <a:t>)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넘었음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9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5242" y="3822517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1330036" y="4862451"/>
            <a:ext cx="56750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 []; // </a:t>
            </a:r>
            <a:r>
              <a:rPr lang="ko-KR" altLang="en-US" sz="1400" dirty="0" err="1">
                <a:solidFill>
                  <a:prstClr val="black"/>
                </a:solidFill>
              </a:rPr>
              <a:t>레퍼런스만</a:t>
            </a:r>
            <a:r>
              <a:rPr lang="ko-KR" altLang="en-US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선언함</a:t>
            </a:r>
            <a:endParaRPr lang="en-US" altLang="ko-KR" sz="1400" dirty="0">
              <a:solidFill>
                <a:prstClr val="black"/>
              </a:solidFill>
            </a:endParaRPr>
          </a:p>
          <a:p>
            <a:endParaRPr lang="ko-KR" altLang="en-US" sz="1400" dirty="0">
              <a:solidFill>
                <a:prstClr val="black"/>
              </a:solidFill>
            </a:endParaRPr>
          </a:p>
          <a:p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[1] = 8; // </a:t>
            </a:r>
            <a:r>
              <a:rPr lang="ko-KR" altLang="en-US" sz="1400" dirty="0">
                <a:solidFill>
                  <a:prstClr val="black"/>
                </a:solidFill>
              </a:rPr>
              <a:t>오류</a:t>
            </a:r>
            <a:r>
              <a:rPr lang="en-US" altLang="ko-KR" sz="1400" dirty="0">
                <a:solidFill>
                  <a:prstClr val="black"/>
                </a:solidFill>
              </a:rPr>
              <a:t>. </a:t>
            </a:r>
            <a:r>
              <a:rPr lang="ko-KR" altLang="en-US" sz="1400" dirty="0">
                <a:solidFill>
                  <a:prstClr val="black"/>
                </a:solidFill>
              </a:rPr>
              <a:t>배열이 생성되어 있지 않음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95242" y="5327193"/>
            <a:ext cx="334794" cy="27392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8800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레퍼런스</a:t>
            </a:r>
            <a:r>
              <a:rPr lang="ko-KR" altLang="en-US" dirty="0" smtClean="0"/>
              <a:t> 치환과 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공유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err="1" smtClean="0"/>
              <a:t>레퍼런스</a:t>
            </a:r>
            <a:r>
              <a:rPr lang="ko-KR" altLang="en-US" dirty="0" smtClean="0"/>
              <a:t> 치환으로 두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하나의 배열 공유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  <p:pic>
        <p:nvPicPr>
          <p:cNvPr id="3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187624" y="1988840"/>
            <a:ext cx="6325425" cy="4018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xmlns="" val="2117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3-7 : </a:t>
            </a:r>
            <a:r>
              <a:rPr lang="ko-KR" altLang="en-US" dirty="0" smtClean="0"/>
              <a:t>배열 선언 및 생성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233620"/>
            <a:ext cx="781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양수 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5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개를 입력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받아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배열에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저장하고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,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제일 큰 수를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출력하는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프로그램을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작성하라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 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917409"/>
            <a:ext cx="5993466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import </a:t>
            </a:r>
            <a:r>
              <a:rPr lang="en-US" altLang="ko-KR" sz="1200" dirty="0" err="1">
                <a:solidFill>
                  <a:prstClr val="black"/>
                </a:solidFill>
              </a:rPr>
              <a:t>java.util.Scanner</a:t>
            </a:r>
            <a:r>
              <a:rPr lang="en-US" altLang="ko-KR" sz="12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public class </a:t>
            </a:r>
            <a:r>
              <a:rPr lang="en-US" altLang="ko-KR" sz="1200" dirty="0" err="1">
                <a:solidFill>
                  <a:prstClr val="black"/>
                </a:solidFill>
              </a:rPr>
              <a:t>ArrayAccess</a:t>
            </a:r>
            <a:r>
              <a:rPr lang="en-US" altLang="ko-KR" sz="12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public </a:t>
            </a:r>
            <a:r>
              <a:rPr lang="en-US" altLang="ko-KR" sz="12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200" dirty="0" err="1">
                <a:solidFill>
                  <a:prstClr val="black"/>
                </a:solidFill>
              </a:rPr>
              <a:t>args</a:t>
            </a:r>
            <a:r>
              <a:rPr lang="en-US" altLang="ko-KR" sz="12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Scanner </a:t>
            </a:r>
            <a:r>
              <a:rPr lang="en-US" altLang="ko-KR" sz="1200" dirty="0" err="1">
                <a:solidFill>
                  <a:prstClr val="black"/>
                </a:solidFill>
              </a:rPr>
              <a:t>scanner</a:t>
            </a:r>
            <a:r>
              <a:rPr lang="en-US" altLang="ko-KR" sz="1200" dirty="0">
                <a:solidFill>
                  <a:prstClr val="black"/>
                </a:solidFill>
              </a:rPr>
              <a:t> = new Scanner(System.in);</a:t>
            </a:r>
          </a:p>
          <a:p>
            <a:pPr defTabSz="180000"/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b="1" dirty="0" err="1">
                <a:solidFill>
                  <a:prstClr val="black"/>
                </a:solidFill>
              </a:rPr>
              <a:t>int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 err="1">
                <a:solidFill>
                  <a:prstClr val="black"/>
                </a:solidFill>
              </a:rPr>
              <a:t>intArray</a:t>
            </a:r>
            <a:r>
              <a:rPr lang="en-US" altLang="ko-KR" sz="1200" b="1" dirty="0">
                <a:solidFill>
                  <a:prstClr val="black"/>
                </a:solidFill>
              </a:rPr>
              <a:t>[]; </a:t>
            </a:r>
            <a:endParaRPr lang="en-US" altLang="ko-KR" sz="1200" b="1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b="1" dirty="0" err="1">
                <a:solidFill>
                  <a:prstClr val="black"/>
                </a:solidFill>
              </a:rPr>
              <a:t>intArray</a:t>
            </a:r>
            <a:r>
              <a:rPr lang="en-US" altLang="ko-KR" sz="1200" b="1" dirty="0">
                <a:solidFill>
                  <a:prstClr val="black"/>
                </a:solidFill>
              </a:rPr>
              <a:t> </a:t>
            </a:r>
            <a:r>
              <a:rPr lang="en-US" altLang="ko-KR" sz="1200" b="1" dirty="0">
                <a:solidFill>
                  <a:prstClr val="black"/>
                </a:solidFill>
              </a:rPr>
              <a:t>= new </a:t>
            </a:r>
            <a:r>
              <a:rPr lang="en-US" altLang="ko-KR" sz="1200" b="1" dirty="0" err="1">
                <a:solidFill>
                  <a:prstClr val="black"/>
                </a:solidFill>
              </a:rPr>
              <a:t>int</a:t>
            </a:r>
            <a:r>
              <a:rPr lang="en-US" altLang="ko-KR" sz="1200" b="1" dirty="0">
                <a:solidFill>
                  <a:prstClr val="black"/>
                </a:solidFill>
              </a:rPr>
              <a:t>[5</a:t>
            </a:r>
            <a:r>
              <a:rPr lang="en-US" altLang="ko-KR" sz="1200" b="1" dirty="0">
                <a:solidFill>
                  <a:prstClr val="black"/>
                </a:solidFill>
              </a:rPr>
              <a:t>];</a:t>
            </a:r>
            <a:endParaRPr lang="ko-KR" altLang="en-US" sz="1200" b="1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max=0; // </a:t>
            </a:r>
            <a:r>
              <a:rPr lang="ko-KR" altLang="en-US" sz="1200" dirty="0">
                <a:solidFill>
                  <a:prstClr val="black"/>
                </a:solidFill>
              </a:rPr>
              <a:t>현재 가장 큰 수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양수 </a:t>
            </a:r>
            <a:r>
              <a:rPr lang="en-US" altLang="ko-KR" sz="1200" dirty="0">
                <a:solidFill>
                  <a:prstClr val="black"/>
                </a:solidFill>
              </a:rPr>
              <a:t>5</a:t>
            </a:r>
            <a:r>
              <a:rPr lang="ko-KR" altLang="en-US" sz="1200" dirty="0">
                <a:solidFill>
                  <a:prstClr val="black"/>
                </a:solidFill>
              </a:rPr>
              <a:t>개를 입력하세요</a:t>
            </a:r>
            <a:r>
              <a:rPr lang="en-US" altLang="ko-KR" sz="1200" dirty="0">
                <a:solidFill>
                  <a:prstClr val="black"/>
                </a:solidFill>
              </a:rPr>
              <a:t>.");</a:t>
            </a:r>
          </a:p>
          <a:p>
            <a:pPr defTabSz="180000"/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>
                <a:solidFill>
                  <a:prstClr val="black"/>
                </a:solidFill>
              </a:rPr>
              <a:t>	for(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&lt;5;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++) {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</a:t>
            </a:r>
            <a:r>
              <a:rPr lang="en-US" altLang="ko-KR" sz="1200" dirty="0" err="1">
                <a:solidFill>
                  <a:prstClr val="black"/>
                </a:solidFill>
              </a:rPr>
              <a:t>intArray</a:t>
            </a:r>
            <a:r>
              <a:rPr lang="en-US" altLang="ko-KR" sz="1200" dirty="0">
                <a:solidFill>
                  <a:prstClr val="black"/>
                </a:solidFill>
              </a:rPr>
              <a:t>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] = </a:t>
            </a:r>
            <a:r>
              <a:rPr lang="en-US" altLang="ko-KR" sz="1200" dirty="0" err="1">
                <a:solidFill>
                  <a:prstClr val="black"/>
                </a:solidFill>
              </a:rPr>
              <a:t>scanner.nextInt</a:t>
            </a:r>
            <a:r>
              <a:rPr lang="en-US" altLang="ko-KR" sz="1200" dirty="0">
                <a:solidFill>
                  <a:prstClr val="black"/>
                </a:solidFill>
              </a:rPr>
              <a:t>(); </a:t>
            </a:r>
            <a:r>
              <a:rPr lang="en-US" altLang="ko-KR" sz="1200" dirty="0">
                <a:solidFill>
                  <a:prstClr val="black"/>
                </a:solidFill>
              </a:rPr>
              <a:t>		// </a:t>
            </a:r>
            <a:r>
              <a:rPr lang="ko-KR" altLang="en-US" sz="1200" dirty="0">
                <a:solidFill>
                  <a:prstClr val="black"/>
                </a:solidFill>
              </a:rPr>
              <a:t>입력 받은 </a:t>
            </a:r>
            <a:r>
              <a:rPr lang="ko-KR" altLang="en-US" sz="1200" dirty="0">
                <a:solidFill>
                  <a:prstClr val="black"/>
                </a:solidFill>
              </a:rPr>
              <a:t>정수를 배열에 저장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if(</a:t>
            </a:r>
            <a:r>
              <a:rPr lang="en-US" altLang="ko-KR" sz="1200" dirty="0" err="1">
                <a:solidFill>
                  <a:prstClr val="black"/>
                </a:solidFill>
              </a:rPr>
              <a:t>intArray</a:t>
            </a:r>
            <a:r>
              <a:rPr lang="en-US" altLang="ko-KR" sz="1200" dirty="0">
                <a:solidFill>
                  <a:prstClr val="black"/>
                </a:solidFill>
              </a:rPr>
              <a:t>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] &gt; max) </a:t>
            </a:r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endParaRPr lang="ko-KR" altLang="en-US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		</a:t>
            </a:r>
            <a:r>
              <a:rPr lang="en-US" altLang="ko-KR" sz="1200" b="1" dirty="0">
                <a:solidFill>
                  <a:prstClr val="black"/>
                </a:solidFill>
              </a:rPr>
              <a:t>max </a:t>
            </a:r>
            <a:r>
              <a:rPr lang="en-US" altLang="ko-KR" sz="1200" b="1" dirty="0">
                <a:solidFill>
                  <a:prstClr val="black"/>
                </a:solidFill>
              </a:rPr>
              <a:t>= </a:t>
            </a:r>
            <a:r>
              <a:rPr lang="en-US" altLang="ko-KR" sz="1200" b="1" dirty="0" err="1">
                <a:solidFill>
                  <a:prstClr val="black"/>
                </a:solidFill>
              </a:rPr>
              <a:t>intArray</a:t>
            </a:r>
            <a:r>
              <a:rPr lang="en-US" altLang="ko-KR" sz="1200" b="1" dirty="0">
                <a:solidFill>
                  <a:prstClr val="black"/>
                </a:solidFill>
              </a:rPr>
              <a:t>[</a:t>
            </a:r>
            <a:r>
              <a:rPr lang="en-US" altLang="ko-KR" sz="1200" b="1" dirty="0" err="1">
                <a:solidFill>
                  <a:prstClr val="black"/>
                </a:solidFill>
              </a:rPr>
              <a:t>i</a:t>
            </a:r>
            <a:r>
              <a:rPr lang="en-US" altLang="ko-KR" sz="1200" b="1" dirty="0">
                <a:solidFill>
                  <a:prstClr val="black"/>
                </a:solidFill>
              </a:rPr>
              <a:t>];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	// </a:t>
            </a:r>
            <a:r>
              <a:rPr lang="en-US" altLang="ko-KR" sz="1200" dirty="0">
                <a:solidFill>
                  <a:prstClr val="black"/>
                </a:solidFill>
              </a:rPr>
              <a:t>max </a:t>
            </a:r>
            <a:r>
              <a:rPr lang="ko-KR" altLang="en-US" sz="1200" dirty="0">
                <a:solidFill>
                  <a:prstClr val="black"/>
                </a:solidFill>
              </a:rPr>
              <a:t>변경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}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200" dirty="0">
                <a:solidFill>
                  <a:prstClr val="black"/>
                </a:solidFill>
              </a:rPr>
              <a:t>("</a:t>
            </a:r>
            <a:r>
              <a:rPr lang="ko-KR" altLang="en-US" sz="1200" dirty="0">
                <a:solidFill>
                  <a:prstClr val="black"/>
                </a:solidFill>
              </a:rPr>
              <a:t>가장 큰 수는 </a:t>
            </a:r>
            <a:r>
              <a:rPr lang="en-US" altLang="ko-KR" sz="1200" dirty="0">
                <a:solidFill>
                  <a:prstClr val="black"/>
                </a:solidFill>
              </a:rPr>
              <a:t>" + max + "</a:t>
            </a:r>
            <a:r>
              <a:rPr lang="ko-KR" altLang="en-US" sz="1200" dirty="0">
                <a:solidFill>
                  <a:prstClr val="black"/>
                </a:solidFill>
              </a:rPr>
              <a:t>입니다</a:t>
            </a:r>
            <a:r>
              <a:rPr lang="en-US" altLang="ko-KR" sz="1200" dirty="0">
                <a:solidFill>
                  <a:prstClr val="black"/>
                </a:solidFill>
              </a:rPr>
              <a:t>.");</a:t>
            </a:r>
          </a:p>
          <a:p>
            <a:pPr defTabSz="180000"/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	</a:t>
            </a:r>
            <a:r>
              <a:rPr lang="en-US" altLang="ko-KR" sz="1200" dirty="0" err="1">
                <a:solidFill>
                  <a:prstClr val="black"/>
                </a:solidFill>
              </a:rPr>
              <a:t>scanner.close</a:t>
            </a:r>
            <a:r>
              <a:rPr lang="en-US" altLang="ko-KR" sz="1200" dirty="0">
                <a:solidFill>
                  <a:prstClr val="black"/>
                </a:solidFill>
              </a:rPr>
              <a:t>();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}</a:t>
            </a:r>
            <a:endParaRPr lang="en-US" altLang="ko-KR" sz="12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83568" y="5734997"/>
            <a:ext cx="5993466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solidFill>
                  <a:prstClr val="black"/>
                </a:solidFill>
              </a:rPr>
              <a:t>양수 </a:t>
            </a:r>
            <a:r>
              <a:rPr lang="en-US" altLang="ko-KR" sz="1200" dirty="0">
                <a:solidFill>
                  <a:prstClr val="black"/>
                </a:solidFill>
              </a:rPr>
              <a:t>5</a:t>
            </a:r>
            <a:r>
              <a:rPr lang="ko-KR" altLang="en-US" sz="1200" dirty="0">
                <a:solidFill>
                  <a:prstClr val="black"/>
                </a:solidFill>
              </a:rPr>
              <a:t>개를 입력하세요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200" dirty="0">
                <a:solidFill>
                  <a:srgbClr val="00B050"/>
                </a:solidFill>
              </a:rPr>
              <a:t>1 39 78 100 99</a:t>
            </a:r>
          </a:p>
          <a:p>
            <a:r>
              <a:rPr lang="ko-KR" altLang="en-US" sz="1200" dirty="0">
                <a:solidFill>
                  <a:prstClr val="black"/>
                </a:solidFill>
              </a:rPr>
              <a:t>가장 큰 수는 </a:t>
            </a:r>
            <a:r>
              <a:rPr lang="en-US" altLang="ko-KR" sz="1200" dirty="0">
                <a:solidFill>
                  <a:prstClr val="black"/>
                </a:solidFill>
              </a:rPr>
              <a:t>100</a:t>
            </a:r>
            <a:r>
              <a:rPr lang="ko-KR" altLang="en-US" sz="1200" dirty="0">
                <a:solidFill>
                  <a:prstClr val="black"/>
                </a:solidFill>
              </a:rPr>
              <a:t>입니다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23109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38250" y="2132856"/>
            <a:ext cx="7310214" cy="29885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배열의 크기</a:t>
            </a:r>
            <a:r>
              <a:rPr lang="en-US" altLang="ko-KR" dirty="0" smtClean="0"/>
              <a:t>, length </a:t>
            </a:r>
            <a:r>
              <a:rPr lang="ko-KR" altLang="en-US" dirty="0" smtClean="0"/>
              <a:t>필드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자바의 배열은 객체로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객체의 </a:t>
            </a:r>
            <a:r>
              <a:rPr lang="en-US" altLang="ko-KR" dirty="0" smtClean="0"/>
              <a:t>length </a:t>
            </a:r>
            <a:r>
              <a:rPr lang="ko-KR" altLang="en-US" dirty="0"/>
              <a:t>필드</a:t>
            </a:r>
            <a:endParaRPr lang="en-US" altLang="ko-KR" dirty="0"/>
          </a:p>
          <a:p>
            <a:pPr lvl="2"/>
            <a:r>
              <a:rPr lang="ko-KR" altLang="en-US" dirty="0"/>
              <a:t>배열의 크기는 배열 객체의 </a:t>
            </a:r>
            <a:r>
              <a:rPr lang="en-US" altLang="ko-KR" dirty="0"/>
              <a:t>length</a:t>
            </a:r>
            <a:r>
              <a:rPr lang="ko-KR" altLang="en-US" dirty="0"/>
              <a:t> 필드에 </a:t>
            </a:r>
            <a:r>
              <a:rPr lang="ko-KR" altLang="en-US" dirty="0" smtClean="0"/>
              <a:t>저장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r>
              <a:rPr lang="en-US" altLang="ko-KR" dirty="0" smtClean="0"/>
              <a:t>length </a:t>
            </a:r>
            <a:r>
              <a:rPr lang="ko-KR" altLang="en-US" dirty="0" smtClean="0"/>
              <a:t>필드를 이용하여 배열의 모든 값을 출력하는 사례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endParaRPr lang="en-US" altLang="ko-KR" dirty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63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547664" y="5661248"/>
            <a:ext cx="6192688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for(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=0; </a:t>
            </a:r>
            <a:r>
              <a:rPr lang="en-US" altLang="ko-KR" sz="1400" b="1" dirty="0" err="1">
                <a:solidFill>
                  <a:prstClr val="black"/>
                </a:solidFill>
              </a:rPr>
              <a:t>i</a:t>
            </a:r>
            <a:r>
              <a:rPr lang="en-US" altLang="ko-KR" sz="1400" b="1" dirty="0">
                <a:solidFill>
                  <a:prstClr val="black"/>
                </a:solidFill>
              </a:rPr>
              <a:t>&lt;</a:t>
            </a:r>
            <a:r>
              <a:rPr lang="en-US" altLang="ko-KR" sz="1400" b="1" dirty="0" err="1">
                <a:solidFill>
                  <a:prstClr val="black"/>
                </a:solidFill>
              </a:rPr>
              <a:t>intArray.length</a:t>
            </a:r>
            <a:r>
              <a:rPr lang="en-US" altLang="ko-KR" sz="1400" b="1" dirty="0">
                <a:solidFill>
                  <a:prstClr val="black"/>
                </a:solidFill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++) //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ko-KR" altLang="en-US" sz="1400" dirty="0">
                <a:solidFill>
                  <a:prstClr val="black"/>
                </a:solidFill>
              </a:rPr>
              <a:t>배열 크기만큼 루프를 돈다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]);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65077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 : </a:t>
            </a:r>
            <a:r>
              <a:rPr lang="ko-KR" altLang="en-US" dirty="0" smtClean="0"/>
              <a:t>배열의 </a:t>
            </a:r>
            <a:r>
              <a:rPr lang="en-US" altLang="ko-KR" dirty="0" smtClean="0"/>
              <a:t>length </a:t>
            </a:r>
            <a:r>
              <a:rPr lang="ko-KR" altLang="en-US" dirty="0" smtClean="0"/>
              <a:t>필드 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233620"/>
            <a:ext cx="781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배열의 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length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필드를 이용하여 배열 크기만큼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정수를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입력 받고 평균을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출력하라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63688" y="1628800"/>
            <a:ext cx="6480720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import </a:t>
            </a:r>
            <a:r>
              <a:rPr lang="en-US" altLang="ko-KR" sz="1400" dirty="0" err="1">
                <a:solidFill>
                  <a:prstClr val="black"/>
                </a:solidFill>
              </a:rPr>
              <a:t>java.util.Scanner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public class </a:t>
            </a:r>
            <a:r>
              <a:rPr lang="en-US" altLang="ko-KR" sz="1400" dirty="0" err="1">
                <a:solidFill>
                  <a:prstClr val="black"/>
                </a:solidFill>
              </a:rPr>
              <a:t>ArrayLength</a:t>
            </a:r>
            <a:r>
              <a:rPr lang="en-US" altLang="ko-KR" sz="14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public </a:t>
            </a:r>
            <a:r>
              <a:rPr lang="en-US" altLang="ko-KR" sz="14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400" dirty="0" err="1">
                <a:solidFill>
                  <a:prstClr val="black"/>
                </a:solidFill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Scanner </a:t>
            </a:r>
            <a:r>
              <a:rPr lang="en-US" altLang="ko-KR" sz="1400" dirty="0" err="1">
                <a:solidFill>
                  <a:prstClr val="black"/>
                </a:solidFill>
              </a:rPr>
              <a:t>scanner</a:t>
            </a:r>
            <a:r>
              <a:rPr lang="en-US" altLang="ko-KR" sz="1400" dirty="0">
                <a:solidFill>
                  <a:prstClr val="black"/>
                </a:solidFill>
              </a:rPr>
              <a:t> = new Scanner(System.in</a:t>
            </a:r>
            <a:r>
              <a:rPr lang="en-US" altLang="ko-KR" sz="1400" dirty="0">
                <a:solidFill>
                  <a:prstClr val="black"/>
                </a:solidFill>
              </a:rPr>
              <a:t>);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("5</a:t>
            </a:r>
            <a:r>
              <a:rPr lang="ko-KR" altLang="en-US" sz="1400" dirty="0">
                <a:solidFill>
                  <a:prstClr val="black"/>
                </a:solidFill>
              </a:rPr>
              <a:t>개의 정수를 입력하세요</a:t>
            </a:r>
            <a:r>
              <a:rPr lang="en-US" altLang="ko-KR" sz="1400" dirty="0">
                <a:solidFill>
                  <a:prstClr val="black"/>
                </a:solidFill>
              </a:rPr>
              <a:t>.");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 err="1">
                <a:solidFill>
                  <a:prstClr val="black"/>
                </a:solidFill>
              </a:rPr>
              <a:t>intArray</a:t>
            </a:r>
            <a:r>
              <a:rPr lang="en-US" altLang="ko-KR" sz="1400" b="1" dirty="0">
                <a:solidFill>
                  <a:prstClr val="black"/>
                </a:solidFill>
              </a:rPr>
              <a:t>[] = new 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b="1" dirty="0">
                <a:solidFill>
                  <a:prstClr val="black"/>
                </a:solidFill>
              </a:rPr>
              <a:t>[5</a:t>
            </a:r>
            <a:r>
              <a:rPr lang="en-US" altLang="ko-KR" sz="1400" b="1" dirty="0">
                <a:solidFill>
                  <a:prstClr val="black"/>
                </a:solidFill>
              </a:rPr>
              <a:t>];</a:t>
            </a:r>
          </a:p>
          <a:p>
            <a:pPr defTabSz="180000"/>
            <a:endParaRPr lang="ko-KR" altLang="en-US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double </a:t>
            </a:r>
            <a:r>
              <a:rPr lang="en-US" altLang="ko-KR" sz="1400" dirty="0">
                <a:solidFill>
                  <a:prstClr val="black"/>
                </a:solidFill>
              </a:rPr>
              <a:t>sum=0.0;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for(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=0; </a:t>
            </a:r>
            <a:r>
              <a:rPr lang="en-US" altLang="ko-KR" sz="1400" b="1" dirty="0" err="1">
                <a:solidFill>
                  <a:prstClr val="black"/>
                </a:solidFill>
              </a:rPr>
              <a:t>i</a:t>
            </a:r>
            <a:r>
              <a:rPr lang="en-US" altLang="ko-KR" sz="1400" b="1" dirty="0">
                <a:solidFill>
                  <a:prstClr val="black"/>
                </a:solidFill>
              </a:rPr>
              <a:t>&lt;</a:t>
            </a:r>
            <a:r>
              <a:rPr lang="en-US" altLang="ko-KR" sz="1400" b="1" dirty="0" err="1">
                <a:solidFill>
                  <a:prstClr val="black"/>
                </a:solidFill>
              </a:rPr>
              <a:t>intArray.length</a:t>
            </a:r>
            <a:r>
              <a:rPr lang="en-US" altLang="ko-KR" sz="1400" b="1" dirty="0">
                <a:solidFill>
                  <a:prstClr val="black"/>
                </a:solidFill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++)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] = </a:t>
            </a:r>
            <a:r>
              <a:rPr lang="en-US" altLang="ko-KR" sz="1400" dirty="0" err="1">
                <a:solidFill>
                  <a:prstClr val="black"/>
                </a:solidFill>
              </a:rPr>
              <a:t>scanner.nextInt</a:t>
            </a:r>
            <a:r>
              <a:rPr lang="en-US" altLang="ko-KR" sz="1400" dirty="0">
                <a:solidFill>
                  <a:prstClr val="black"/>
                </a:solidFill>
              </a:rPr>
              <a:t>(); // </a:t>
            </a:r>
            <a:r>
              <a:rPr lang="ko-KR" altLang="en-US" sz="1400" dirty="0">
                <a:solidFill>
                  <a:prstClr val="black"/>
                </a:solidFill>
              </a:rPr>
              <a:t>키보드에서 </a:t>
            </a:r>
            <a:r>
              <a:rPr lang="ko-KR" altLang="en-US" sz="1400" dirty="0" err="1">
                <a:solidFill>
                  <a:prstClr val="black"/>
                </a:solidFill>
              </a:rPr>
              <a:t>입력받은</a:t>
            </a:r>
            <a:r>
              <a:rPr lang="ko-KR" altLang="en-US" sz="1400" dirty="0">
                <a:solidFill>
                  <a:prstClr val="black"/>
                </a:solidFill>
              </a:rPr>
              <a:t> 정수 </a:t>
            </a:r>
            <a:r>
              <a:rPr lang="ko-KR" altLang="en-US" sz="1400" dirty="0">
                <a:solidFill>
                  <a:prstClr val="black"/>
                </a:solidFill>
              </a:rPr>
              <a:t>저장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endParaRPr lang="ko-KR" altLang="en-US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for(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=0; </a:t>
            </a:r>
            <a:r>
              <a:rPr lang="en-US" altLang="ko-KR" sz="1400" b="1" dirty="0" err="1">
                <a:solidFill>
                  <a:prstClr val="black"/>
                </a:solidFill>
              </a:rPr>
              <a:t>i</a:t>
            </a:r>
            <a:r>
              <a:rPr lang="en-US" altLang="ko-KR" sz="1400" b="1" dirty="0">
                <a:solidFill>
                  <a:prstClr val="black"/>
                </a:solidFill>
              </a:rPr>
              <a:t>&lt;</a:t>
            </a:r>
            <a:r>
              <a:rPr lang="en-US" altLang="ko-KR" sz="1400" b="1" dirty="0" err="1">
                <a:solidFill>
                  <a:prstClr val="black"/>
                </a:solidFill>
              </a:rPr>
              <a:t>intArray.length</a:t>
            </a:r>
            <a:r>
              <a:rPr lang="en-US" altLang="ko-KR" sz="1400" b="1" dirty="0">
                <a:solidFill>
                  <a:prstClr val="black"/>
                </a:solidFill>
              </a:rPr>
              <a:t>; 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++)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sum </a:t>
            </a:r>
            <a:r>
              <a:rPr lang="en-US" altLang="ko-KR" sz="1400" dirty="0">
                <a:solidFill>
                  <a:prstClr val="black"/>
                </a:solidFill>
              </a:rPr>
              <a:t>+=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</a:t>
            </a:r>
            <a:r>
              <a:rPr lang="en-US" altLang="ko-KR" sz="1400" dirty="0" err="1">
                <a:solidFill>
                  <a:prstClr val="black"/>
                </a:solidFill>
              </a:rPr>
              <a:t>i</a:t>
            </a:r>
            <a:r>
              <a:rPr lang="en-US" altLang="ko-KR" sz="1400" dirty="0">
                <a:solidFill>
                  <a:prstClr val="black"/>
                </a:solidFill>
              </a:rPr>
              <a:t>]; // </a:t>
            </a:r>
            <a:r>
              <a:rPr lang="ko-KR" altLang="en-US" sz="1400" dirty="0">
                <a:solidFill>
                  <a:prstClr val="black"/>
                </a:solidFill>
              </a:rPr>
              <a:t>배열에 저장된 정수 값을 </a:t>
            </a:r>
            <a:r>
              <a:rPr lang="ko-KR" altLang="en-US" sz="1400" dirty="0">
                <a:solidFill>
                  <a:prstClr val="black"/>
                </a:solidFill>
              </a:rPr>
              <a:t>더하기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endParaRPr lang="ko-KR" altLang="en-US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평균은 </a:t>
            </a:r>
            <a:r>
              <a:rPr lang="en-US" altLang="ko-KR" sz="1400" dirty="0">
                <a:solidFill>
                  <a:prstClr val="black"/>
                </a:solidFill>
              </a:rPr>
              <a:t>" + sum/</a:t>
            </a:r>
            <a:r>
              <a:rPr lang="en-US" altLang="ko-KR" sz="1400" dirty="0" err="1">
                <a:solidFill>
                  <a:prstClr val="black"/>
                </a:solidFill>
              </a:rPr>
              <a:t>intArray.length</a:t>
            </a:r>
            <a:r>
              <a:rPr lang="en-US" altLang="ko-KR" sz="1400" dirty="0">
                <a:solidFill>
                  <a:prstClr val="black"/>
                </a:solidFill>
              </a:rPr>
              <a:t>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scanner.close</a:t>
            </a:r>
            <a:r>
              <a:rPr lang="en-US" altLang="ko-KR" sz="1400" dirty="0">
                <a:solidFill>
                  <a:prstClr val="black"/>
                </a:solidFill>
              </a:rPr>
              <a:t>();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1763688" y="5949280"/>
            <a:ext cx="6480720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5</a:t>
            </a:r>
            <a:r>
              <a:rPr lang="ko-KR" altLang="en-US" sz="1400" dirty="0">
                <a:solidFill>
                  <a:prstClr val="black"/>
                </a:solidFill>
              </a:rPr>
              <a:t>개의 정수를 입력하세요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</a:p>
          <a:p>
            <a:r>
              <a:rPr lang="en-US" altLang="ko-KR" sz="1400" dirty="0">
                <a:solidFill>
                  <a:srgbClr val="00B050"/>
                </a:solidFill>
              </a:rPr>
              <a:t>2 3 4 5 9</a:t>
            </a:r>
          </a:p>
          <a:p>
            <a:r>
              <a:rPr lang="ko-KR" altLang="en-US" sz="1400" dirty="0">
                <a:solidFill>
                  <a:prstClr val="black"/>
                </a:solidFill>
              </a:rPr>
              <a:t>평균은 </a:t>
            </a:r>
            <a:r>
              <a:rPr lang="en-US" altLang="ko-KR" sz="1400" dirty="0">
                <a:solidFill>
                  <a:prstClr val="black"/>
                </a:solidFill>
              </a:rPr>
              <a:t>4.6</a:t>
            </a:r>
            <a:r>
              <a:rPr lang="en-US" altLang="ko-KR" sz="1400" dirty="0">
                <a:solidFill>
                  <a:prstClr val="black"/>
                </a:solidFill>
              </a:rPr>
              <a:t>.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xmlns="" val="42654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312368"/>
          </a:xfrm>
        </p:spPr>
        <p:txBody>
          <a:bodyPr>
            <a:noAutofit/>
          </a:bodyPr>
          <a:lstStyle/>
          <a:p>
            <a:r>
              <a:rPr lang="en-US" altLang="ko-KR" sz="2000" dirty="0" smtClean="0"/>
              <a:t>for-each </a:t>
            </a:r>
            <a:r>
              <a:rPr lang="ko-KR" altLang="en-US" sz="2000" dirty="0" smtClean="0"/>
              <a:t>문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배열이나 나열</a:t>
            </a:r>
            <a:r>
              <a:rPr lang="en-US" altLang="ko-KR" sz="1800" dirty="0" smtClean="0"/>
              <a:t>(enumeration)</a:t>
            </a:r>
            <a:r>
              <a:rPr lang="ko-KR" altLang="en-US" sz="1800" dirty="0" smtClean="0"/>
              <a:t>의 원소를 순차 접근하는데 유용한 </a:t>
            </a:r>
            <a:r>
              <a:rPr lang="en-US" altLang="ko-KR" sz="1800" dirty="0" smtClean="0"/>
              <a:t>for </a:t>
            </a:r>
            <a:r>
              <a:rPr lang="ko-KR" altLang="en-US" sz="1800" dirty="0" smtClean="0"/>
              <a:t>문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r>
              <a:rPr lang="en-US" altLang="ko-KR" sz="1800" dirty="0" smtClean="0"/>
              <a:t>for-each </a:t>
            </a:r>
            <a:r>
              <a:rPr lang="ko-KR" altLang="en-US" sz="1800" dirty="0" smtClean="0"/>
              <a:t>문으로 정수 배열의 합을 구하는 사례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65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70217" y="4564285"/>
            <a:ext cx="4741943" cy="11695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[] n </a:t>
            </a:r>
            <a:r>
              <a:rPr lang="en-US" altLang="ko-KR" sz="1400" dirty="0">
                <a:solidFill>
                  <a:prstClr val="black"/>
                </a:solidFill>
              </a:rPr>
              <a:t>= { 1,2,3,4,5 };</a:t>
            </a:r>
          </a:p>
          <a:p>
            <a:pPr defTabSz="180000" fontAlgn="base" latinLnBrk="0"/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sum = 0;</a:t>
            </a:r>
          </a:p>
          <a:p>
            <a:pPr defTabSz="180000" fontAlgn="base" latinLnBrk="0"/>
            <a:r>
              <a:rPr lang="en-US" altLang="ko-KR" sz="1400" b="1" dirty="0">
                <a:solidFill>
                  <a:prstClr val="black"/>
                </a:solidFill>
              </a:rPr>
              <a:t>for (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b="1" dirty="0">
                <a:solidFill>
                  <a:prstClr val="black"/>
                </a:solidFill>
              </a:rPr>
              <a:t> k : </a:t>
            </a:r>
            <a:r>
              <a:rPr lang="en-US" altLang="ko-KR" sz="1400" b="1" dirty="0">
                <a:solidFill>
                  <a:prstClr val="black"/>
                </a:solidFill>
              </a:rPr>
              <a:t>n) {</a:t>
            </a:r>
          </a:p>
          <a:p>
            <a:pPr defTabSz="180000" fontAlgn="base" latinLnBrk="0"/>
            <a:r>
              <a:rPr lang="en-US" altLang="ko-KR" sz="1400" b="1" dirty="0">
                <a:solidFill>
                  <a:prstClr val="black"/>
                </a:solidFill>
              </a:rPr>
              <a:t>	</a:t>
            </a:r>
            <a:r>
              <a:rPr lang="en-US" altLang="ko-KR" sz="1400" dirty="0">
                <a:solidFill>
                  <a:prstClr val="black"/>
                </a:solidFill>
              </a:rPr>
              <a:t>sum </a:t>
            </a:r>
            <a:r>
              <a:rPr lang="en-US" altLang="ko-KR" sz="1400" dirty="0">
                <a:solidFill>
                  <a:prstClr val="black"/>
                </a:solidFill>
              </a:rPr>
              <a:t>+= k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 fontAlgn="base" latinLnBrk="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987824" y="2204864"/>
            <a:ext cx="2355904" cy="153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모서리가 둥근 사각형 설명선 10"/>
          <p:cNvSpPr/>
          <p:nvPr/>
        </p:nvSpPr>
        <p:spPr>
          <a:xfrm>
            <a:off x="6228184" y="4924325"/>
            <a:ext cx="2655168" cy="919401"/>
          </a:xfrm>
          <a:prstGeom prst="wedgeRoundRectCallout">
            <a:avLst>
              <a:gd name="adj1" fmla="val -58750"/>
              <a:gd name="adj2" fmla="val -200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for(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=0;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&lt;</a:t>
            </a:r>
            <a:r>
              <a:rPr lang="en-US" altLang="ko-KR" sz="1200" dirty="0" err="1">
                <a:solidFill>
                  <a:prstClr val="black"/>
                </a:solidFill>
              </a:rPr>
              <a:t>n.length</a:t>
            </a:r>
            <a:r>
              <a:rPr lang="en-US" altLang="ko-KR" sz="1200" dirty="0">
                <a:solidFill>
                  <a:prstClr val="black"/>
                </a:solidFill>
              </a:rPr>
              <a:t>; 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++) {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</a:t>
            </a:r>
            <a:r>
              <a:rPr lang="en-US" altLang="ko-KR" sz="1200" dirty="0" err="1">
                <a:solidFill>
                  <a:prstClr val="black"/>
                </a:solidFill>
              </a:rPr>
              <a:t>int</a:t>
            </a:r>
            <a:r>
              <a:rPr lang="en-US" altLang="ko-KR" sz="1200" dirty="0">
                <a:solidFill>
                  <a:prstClr val="black"/>
                </a:solidFill>
              </a:rPr>
              <a:t> </a:t>
            </a:r>
            <a:r>
              <a:rPr lang="en-US" altLang="ko-KR" sz="1200" dirty="0">
                <a:solidFill>
                  <a:prstClr val="black"/>
                </a:solidFill>
              </a:rPr>
              <a:t>k = n[</a:t>
            </a:r>
            <a:r>
              <a:rPr lang="en-US" altLang="ko-KR" sz="1200" dirty="0" err="1">
                <a:solidFill>
                  <a:prstClr val="black"/>
                </a:solidFill>
              </a:rPr>
              <a:t>i</a:t>
            </a:r>
            <a:r>
              <a:rPr lang="en-US" altLang="ko-KR" sz="1200" dirty="0">
                <a:solidFill>
                  <a:prstClr val="black"/>
                </a:solidFill>
              </a:rPr>
              <a:t>];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	sum </a:t>
            </a:r>
            <a:r>
              <a:rPr lang="en-US" altLang="ko-KR" sz="1200" dirty="0">
                <a:solidFill>
                  <a:prstClr val="black"/>
                </a:solidFill>
              </a:rPr>
              <a:t>+= k;</a:t>
            </a:r>
          </a:p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}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16486" y="4640368"/>
            <a:ext cx="2478564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defTabSz="180000"/>
            <a:r>
              <a:rPr lang="en-US" altLang="ko-KR" sz="1200" dirty="0">
                <a:solidFill>
                  <a:prstClr val="black"/>
                </a:solidFill>
              </a:rPr>
              <a:t>for </a:t>
            </a:r>
            <a:r>
              <a:rPr lang="ko-KR" altLang="en-US" sz="1200" dirty="0">
                <a:solidFill>
                  <a:prstClr val="black"/>
                </a:solidFill>
              </a:rPr>
              <a:t>문으로 구성하면 다음과 같다</a:t>
            </a:r>
            <a:r>
              <a:rPr lang="en-US" altLang="ko-KR" sz="1200" dirty="0">
                <a:solidFill>
                  <a:prstClr val="black"/>
                </a:solidFill>
              </a:rPr>
              <a:t>.</a:t>
            </a:r>
          </a:p>
        </p:txBody>
      </p:sp>
      <p:grpSp>
        <p:nvGrpSpPr>
          <p:cNvPr id="8" name="그룹 7"/>
          <p:cNvGrpSpPr/>
          <p:nvPr/>
        </p:nvGrpSpPr>
        <p:grpSpPr>
          <a:xfrm>
            <a:off x="1355188" y="5412503"/>
            <a:ext cx="4572000" cy="873082"/>
            <a:chOff x="1355188" y="5412503"/>
            <a:chExt cx="4572000" cy="873082"/>
          </a:xfrm>
        </p:grpSpPr>
        <p:sp>
          <p:nvSpPr>
            <p:cNvPr id="6" name="모서리가 둥근 사각형 설명선 5"/>
            <p:cNvSpPr/>
            <p:nvPr/>
          </p:nvSpPr>
          <p:spPr>
            <a:xfrm>
              <a:off x="1355188" y="5979118"/>
              <a:ext cx="4572000" cy="306467"/>
            </a:xfrm>
            <a:prstGeom prst="wedgeRoundRectCallout">
              <a:avLst>
                <a:gd name="adj1" fmla="val -26490"/>
                <a:gd name="adj2" fmla="val -39970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>
              <a:spAutoFit/>
            </a:bodyPr>
            <a:lstStyle/>
            <a:p>
              <a:r>
                <a:rPr lang="ko-KR" altLang="en-US" sz="1200" dirty="0">
                  <a:solidFill>
                    <a:prstClr val="black"/>
                  </a:solidFill>
                </a:rPr>
                <a:t>반복될 </a:t>
              </a:r>
              <a:r>
                <a:rPr lang="ko-KR" altLang="en-US" sz="1200" dirty="0">
                  <a:solidFill>
                    <a:prstClr val="black"/>
                  </a:solidFill>
                </a:rPr>
                <a:t>때마다 </a:t>
              </a:r>
              <a:r>
                <a:rPr lang="en-US" altLang="ko-KR" sz="1200" dirty="0">
                  <a:solidFill>
                    <a:prstClr val="black"/>
                  </a:solidFill>
                </a:rPr>
                <a:t>k</a:t>
              </a:r>
              <a:r>
                <a:rPr lang="ko-KR" altLang="en-US" sz="1200" dirty="0">
                  <a:solidFill>
                    <a:prstClr val="black"/>
                  </a:solidFill>
                </a:rPr>
                <a:t>는 </a:t>
              </a:r>
              <a:r>
                <a:rPr lang="en-US" altLang="ko-KR" sz="1200" dirty="0">
                  <a:solidFill>
                    <a:prstClr val="black"/>
                  </a:solidFill>
                </a:rPr>
                <a:t>n[0], n[1], ..., n[4]</a:t>
              </a:r>
              <a:r>
                <a:rPr lang="ko-KR" altLang="en-US" sz="1200" dirty="0">
                  <a:solidFill>
                    <a:prstClr val="black"/>
                  </a:solidFill>
                </a:rPr>
                <a:t>로 번갈아 설정</a:t>
              </a:r>
            </a:p>
          </p:txBody>
        </p:sp>
        <p:sp>
          <p:nvSpPr>
            <p:cNvPr id="7" name="자유형 6"/>
            <p:cNvSpPr/>
            <p:nvPr/>
          </p:nvSpPr>
          <p:spPr>
            <a:xfrm>
              <a:off x="2308065" y="5412503"/>
              <a:ext cx="74917" cy="572661"/>
            </a:xfrm>
            <a:custGeom>
              <a:avLst/>
              <a:gdLst>
                <a:gd name="connsiteX0" fmla="*/ 1026 w 74917"/>
                <a:gd name="connsiteY0" fmla="*/ 563424 h 572661"/>
                <a:gd name="connsiteX1" fmla="*/ 10262 w 74917"/>
                <a:gd name="connsiteY1" fmla="*/ 6 h 572661"/>
                <a:gd name="connsiteX2" fmla="*/ 74917 w 74917"/>
                <a:gd name="connsiteY2" fmla="*/ 572661 h 5726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74917" h="572661">
                  <a:moveTo>
                    <a:pt x="1026" y="563424"/>
                  </a:moveTo>
                  <a:cubicBezTo>
                    <a:pt x="-514" y="280945"/>
                    <a:pt x="-2053" y="-1533"/>
                    <a:pt x="10262" y="6"/>
                  </a:cubicBezTo>
                  <a:cubicBezTo>
                    <a:pt x="22577" y="1545"/>
                    <a:pt x="48747" y="287103"/>
                    <a:pt x="74917" y="572661"/>
                  </a:cubicBezTo>
                </a:path>
              </a:pathLst>
            </a:cu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xmlns="" val="18327167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3-9 for-each </a:t>
            </a:r>
            <a:r>
              <a:rPr lang="ko-KR" altLang="en-US" dirty="0" smtClean="0"/>
              <a:t>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66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27584" y="1256970"/>
            <a:ext cx="67624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for-each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문을 활용하여 </a:t>
            </a:r>
            <a:r>
              <a:rPr lang="en-US" altLang="ko-KR" dirty="0" err="1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int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 []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배열의 합을 구하고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, String []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배열의 문자열을 출력하는 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사례를 보인다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1988840"/>
            <a:ext cx="6408712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public class </a:t>
            </a:r>
            <a:r>
              <a:rPr lang="en-US" altLang="ko-KR" sz="1400" dirty="0" err="1">
                <a:solidFill>
                  <a:prstClr val="black"/>
                </a:solidFill>
              </a:rPr>
              <a:t>foreachEx</a:t>
            </a:r>
            <a:r>
              <a:rPr lang="en-US" altLang="ko-KR" sz="14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public </a:t>
            </a:r>
            <a:r>
              <a:rPr lang="en-US" altLang="ko-KR" sz="14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400" dirty="0" err="1">
                <a:solidFill>
                  <a:prstClr val="black"/>
                </a:solidFill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[] n = { 1,2,3,4,5 </a:t>
            </a:r>
            <a:r>
              <a:rPr lang="en-US" altLang="ko-KR" sz="1400" dirty="0">
                <a:solidFill>
                  <a:prstClr val="black"/>
                </a:solidFill>
              </a:rPr>
              <a:t>};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sum=0;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>
                <a:solidFill>
                  <a:prstClr val="black"/>
                </a:solidFill>
              </a:rPr>
              <a:t>for(</a:t>
            </a:r>
            <a:r>
              <a:rPr lang="en-US" altLang="ko-KR" sz="1400" b="1" dirty="0" err="1">
                <a:solidFill>
                  <a:prstClr val="black"/>
                </a:solidFill>
              </a:rPr>
              <a:t>int</a:t>
            </a:r>
            <a:r>
              <a:rPr lang="en-US" altLang="ko-KR" sz="1400" b="1" dirty="0">
                <a:solidFill>
                  <a:prstClr val="black"/>
                </a:solidFill>
              </a:rPr>
              <a:t> </a:t>
            </a:r>
            <a:r>
              <a:rPr lang="en-US" altLang="ko-KR" sz="1400" b="1" dirty="0">
                <a:solidFill>
                  <a:prstClr val="black"/>
                </a:solidFill>
              </a:rPr>
              <a:t>k : n) { </a:t>
            </a:r>
            <a:r>
              <a:rPr lang="en-US" altLang="ko-KR" sz="1400" dirty="0">
                <a:solidFill>
                  <a:prstClr val="black"/>
                </a:solidFill>
              </a:rPr>
              <a:t>// k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n[0], n[1], ..., n[4]</a:t>
            </a:r>
            <a:r>
              <a:rPr lang="ko-KR" altLang="en-US" sz="1400" dirty="0">
                <a:solidFill>
                  <a:prstClr val="black"/>
                </a:solidFill>
              </a:rPr>
              <a:t>로 반복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(k </a:t>
            </a:r>
            <a:r>
              <a:rPr lang="en-US" altLang="ko-KR" sz="1400" dirty="0">
                <a:solidFill>
                  <a:prstClr val="black"/>
                </a:solidFill>
              </a:rPr>
              <a:t>+ " "); // </a:t>
            </a:r>
            <a:r>
              <a:rPr lang="ko-KR" altLang="en-US" sz="1400" dirty="0">
                <a:solidFill>
                  <a:prstClr val="black"/>
                </a:solidFill>
              </a:rPr>
              <a:t>반복되는 </a:t>
            </a:r>
            <a:r>
              <a:rPr lang="en-US" altLang="ko-KR" sz="1400" dirty="0">
                <a:solidFill>
                  <a:prstClr val="black"/>
                </a:solidFill>
              </a:rPr>
              <a:t>k </a:t>
            </a:r>
            <a:r>
              <a:rPr lang="ko-KR" altLang="en-US" sz="1400" dirty="0">
                <a:solidFill>
                  <a:prstClr val="black"/>
                </a:solidFill>
              </a:rPr>
              <a:t>값 출력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sum </a:t>
            </a:r>
            <a:r>
              <a:rPr lang="en-US" altLang="ko-KR" sz="1400" dirty="0">
                <a:solidFill>
                  <a:prstClr val="black"/>
                </a:solidFill>
              </a:rPr>
              <a:t>+= k;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</a:t>
            </a:r>
            <a:r>
              <a:rPr lang="ko-KR" altLang="en-US" sz="1400" dirty="0">
                <a:solidFill>
                  <a:prstClr val="black"/>
                </a:solidFill>
              </a:rPr>
              <a:t>합은 </a:t>
            </a:r>
            <a:r>
              <a:rPr lang="en-US" altLang="ko-KR" sz="1400" dirty="0">
                <a:solidFill>
                  <a:prstClr val="black"/>
                </a:solidFill>
              </a:rPr>
              <a:t>" + sum</a:t>
            </a:r>
            <a:r>
              <a:rPr lang="en-US" altLang="ko-KR" sz="1400" dirty="0">
                <a:solidFill>
                  <a:prstClr val="black"/>
                </a:solidFill>
              </a:rPr>
              <a:t>);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String </a:t>
            </a:r>
            <a:r>
              <a:rPr lang="en-US" altLang="ko-KR" sz="1400" dirty="0">
                <a:solidFill>
                  <a:prstClr val="black"/>
                </a:solidFill>
              </a:rPr>
              <a:t>f[] = { "</a:t>
            </a:r>
            <a:r>
              <a:rPr lang="ko-KR" altLang="en-US" sz="1400" dirty="0">
                <a:solidFill>
                  <a:prstClr val="black"/>
                </a:solidFill>
              </a:rPr>
              <a:t>사과</a:t>
            </a:r>
            <a:r>
              <a:rPr lang="en-US" altLang="ko-KR" sz="1400" dirty="0">
                <a:solidFill>
                  <a:prstClr val="black"/>
                </a:solidFill>
              </a:rPr>
              <a:t>", "</a:t>
            </a:r>
            <a:r>
              <a:rPr lang="ko-KR" altLang="en-US" sz="1400" dirty="0">
                <a:solidFill>
                  <a:prstClr val="black"/>
                </a:solidFill>
              </a:rPr>
              <a:t>배</a:t>
            </a:r>
            <a:r>
              <a:rPr lang="en-US" altLang="ko-KR" sz="1400" dirty="0">
                <a:solidFill>
                  <a:prstClr val="black"/>
                </a:solidFill>
              </a:rPr>
              <a:t>", "</a:t>
            </a:r>
            <a:r>
              <a:rPr lang="ko-KR" altLang="en-US" sz="1400" dirty="0">
                <a:solidFill>
                  <a:prstClr val="black"/>
                </a:solidFill>
              </a:rPr>
              <a:t>바나나</a:t>
            </a:r>
            <a:r>
              <a:rPr lang="en-US" altLang="ko-KR" sz="1400" dirty="0">
                <a:solidFill>
                  <a:prstClr val="black"/>
                </a:solidFill>
              </a:rPr>
              <a:t>", "</a:t>
            </a:r>
            <a:r>
              <a:rPr lang="ko-KR" altLang="en-US" sz="1400" dirty="0">
                <a:solidFill>
                  <a:prstClr val="black"/>
                </a:solidFill>
              </a:rPr>
              <a:t>체리</a:t>
            </a:r>
            <a:r>
              <a:rPr lang="en-US" altLang="ko-KR" sz="1400" dirty="0">
                <a:solidFill>
                  <a:prstClr val="black"/>
                </a:solidFill>
              </a:rPr>
              <a:t>", "</a:t>
            </a:r>
            <a:r>
              <a:rPr lang="ko-KR" altLang="en-US" sz="1400" dirty="0">
                <a:solidFill>
                  <a:prstClr val="black"/>
                </a:solidFill>
              </a:rPr>
              <a:t>딸기</a:t>
            </a:r>
            <a:r>
              <a:rPr lang="en-US" altLang="ko-KR" sz="1400" dirty="0">
                <a:solidFill>
                  <a:prstClr val="black"/>
                </a:solidFill>
              </a:rPr>
              <a:t>", "</a:t>
            </a:r>
            <a:r>
              <a:rPr lang="ko-KR" altLang="en-US" sz="1400" dirty="0">
                <a:solidFill>
                  <a:prstClr val="black"/>
                </a:solidFill>
              </a:rPr>
              <a:t>포도</a:t>
            </a:r>
            <a:r>
              <a:rPr lang="en-US" altLang="ko-KR" sz="1400" dirty="0">
                <a:solidFill>
                  <a:prstClr val="black"/>
                </a:solidFill>
              </a:rPr>
              <a:t>" } 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>
                <a:solidFill>
                  <a:prstClr val="black"/>
                </a:solidFill>
              </a:rPr>
              <a:t>for(String </a:t>
            </a:r>
            <a:r>
              <a:rPr lang="en-US" altLang="ko-KR" sz="1400" b="1" dirty="0">
                <a:solidFill>
                  <a:prstClr val="black"/>
                </a:solidFill>
              </a:rPr>
              <a:t>s : f) </a:t>
            </a:r>
            <a:r>
              <a:rPr lang="en-US" altLang="ko-KR" sz="1400" dirty="0">
                <a:solidFill>
                  <a:prstClr val="black"/>
                </a:solidFill>
              </a:rPr>
              <a:t>// s</a:t>
            </a:r>
            <a:r>
              <a:rPr lang="ko-KR" altLang="en-US" sz="1400" dirty="0">
                <a:solidFill>
                  <a:prstClr val="black"/>
                </a:solidFill>
              </a:rPr>
              <a:t>는 </a:t>
            </a:r>
            <a:r>
              <a:rPr lang="en-US" altLang="ko-KR" sz="1400" dirty="0">
                <a:solidFill>
                  <a:prstClr val="black"/>
                </a:solidFill>
              </a:rPr>
              <a:t>f[0], f[1], ..., f[5]</a:t>
            </a:r>
            <a:r>
              <a:rPr lang="ko-KR" altLang="en-US" sz="1400" dirty="0">
                <a:solidFill>
                  <a:prstClr val="black"/>
                </a:solidFill>
              </a:rPr>
              <a:t>로 반복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</a:t>
            </a:r>
            <a:r>
              <a:rPr lang="en-US" altLang="ko-KR" sz="1400" dirty="0">
                <a:solidFill>
                  <a:prstClr val="black"/>
                </a:solidFill>
              </a:rPr>
              <a:t>(s </a:t>
            </a:r>
            <a:r>
              <a:rPr lang="en-US" altLang="ko-KR" sz="1400" dirty="0">
                <a:solidFill>
                  <a:prstClr val="black"/>
                </a:solidFill>
              </a:rPr>
              <a:t>+ " ");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971600" y="5467305"/>
            <a:ext cx="6408712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400" dirty="0">
                <a:solidFill>
                  <a:prstClr val="black"/>
                </a:solidFill>
              </a:rPr>
              <a:t>1 2 3 4 5 </a:t>
            </a:r>
            <a:r>
              <a:rPr lang="ko-KR" altLang="en-US" sz="1400" dirty="0">
                <a:solidFill>
                  <a:prstClr val="black"/>
                </a:solidFill>
              </a:rPr>
              <a:t>합은 </a:t>
            </a:r>
            <a:r>
              <a:rPr lang="en-US" altLang="ko-KR" sz="1400" dirty="0">
                <a:solidFill>
                  <a:prstClr val="black"/>
                </a:solidFill>
              </a:rPr>
              <a:t>15</a:t>
            </a:r>
          </a:p>
          <a:p>
            <a:pPr fontAlgn="base"/>
            <a:r>
              <a:rPr lang="ko-KR" altLang="en-US" sz="1400" dirty="0">
                <a:solidFill>
                  <a:prstClr val="black"/>
                </a:solidFill>
              </a:rPr>
              <a:t>사과 배 바나나 체리 딸기 포도</a:t>
            </a:r>
          </a:p>
        </p:txBody>
      </p:sp>
    </p:spTree>
    <p:extLst>
      <p:ext uri="{BB962C8B-B14F-4D97-AF65-F5344CB8AC3E}">
        <p14:creationId xmlns:p14="http://schemas.microsoft.com/office/powerpoint/2010/main" xmlns="" val="1526893595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85237" y="2944689"/>
            <a:ext cx="8871931" cy="2400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배열</a:t>
            </a:r>
            <a:endParaRPr lang="ko-KR" altLang="en-US" dirty="0"/>
          </a:p>
        </p:txBody>
      </p:sp>
      <p:sp>
        <p:nvSpPr>
          <p:cNvPr id="13" name="내용 개체 틀 1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pPr lvl="1">
              <a:defRPr/>
            </a:pPr>
            <a:r>
              <a:rPr lang="en-US" altLang="ko-KR" sz="1800" dirty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차원 배열 선언</a:t>
            </a: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>
                <a:latin typeface="맑은 고딕" pitchFamily="50" charset="-127"/>
                <a:ea typeface="맑은 고딕" pitchFamily="50" charset="-127"/>
              </a:rPr>
              <a:t>차원 배열 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생성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r>
              <a:rPr lang="en-US" altLang="ko-KR" sz="1800" dirty="0" smtClean="0">
                <a:latin typeface="맑은 고딕" pitchFamily="50" charset="-127"/>
                <a:ea typeface="맑은 고딕" pitchFamily="50" charset="-127"/>
              </a:rPr>
              <a:t>2</a:t>
            </a:r>
            <a:r>
              <a:rPr lang="ko-KR" altLang="en-US" sz="1800" dirty="0" smtClean="0">
                <a:latin typeface="맑은 고딕" pitchFamily="50" charset="-127"/>
                <a:ea typeface="맑은 고딕" pitchFamily="50" charset="-127"/>
              </a:rPr>
              <a:t>차원 배열의 구조</a:t>
            </a: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 smtClean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sz="1800" dirty="0">
              <a:latin typeface="맑은 고딕" pitchFamily="50" charset="-127"/>
              <a:ea typeface="맑은 고딕" pitchFamily="50" charset="-127"/>
            </a:endParaRPr>
          </a:p>
          <a:p>
            <a:pPr lvl="1"/>
            <a:endParaRPr lang="en-US" altLang="ko-KR" sz="1700" dirty="0" smtClean="0"/>
          </a:p>
          <a:p>
            <a:pPr lvl="1"/>
            <a:endParaRPr lang="en-US" altLang="ko-KR" sz="1700" dirty="0" smtClean="0"/>
          </a:p>
          <a:p>
            <a:pPr lvl="1"/>
            <a:r>
              <a:rPr lang="en-US" altLang="ko-KR" sz="1700" dirty="0" smtClean="0"/>
              <a:t>2</a:t>
            </a:r>
            <a:r>
              <a:rPr lang="ko-KR" altLang="en-US" sz="1700" dirty="0"/>
              <a:t>차원 배열의 </a:t>
            </a:r>
            <a:r>
              <a:rPr lang="en-US" altLang="ko-KR" sz="1700" dirty="0" smtClean="0"/>
              <a:t>length </a:t>
            </a:r>
            <a:r>
              <a:rPr lang="ko-KR" altLang="en-US" sz="1700" dirty="0" smtClean="0"/>
              <a:t>필드</a:t>
            </a:r>
            <a:endParaRPr lang="en-US" altLang="ko-KR" sz="1700" dirty="0"/>
          </a:p>
          <a:p>
            <a:pPr lvl="2"/>
            <a:r>
              <a:rPr lang="en-US" altLang="ko-KR" sz="1500" dirty="0" err="1"/>
              <a:t>i.length</a:t>
            </a:r>
            <a:r>
              <a:rPr lang="en-US" altLang="ko-KR" sz="1500" dirty="0"/>
              <a:t> </a:t>
            </a:r>
            <a:r>
              <a:rPr lang="en-US" altLang="ko-KR" sz="1500" dirty="0" smtClean="0"/>
              <a:t>	-&gt; </a:t>
            </a:r>
            <a:r>
              <a:rPr lang="en-US" altLang="ko-KR" sz="1500" dirty="0"/>
              <a:t>2</a:t>
            </a:r>
            <a:r>
              <a:rPr lang="ko-KR" altLang="en-US" sz="1500" dirty="0"/>
              <a:t>차원 배열의 행의 개수로</a:t>
            </a:r>
            <a:r>
              <a:rPr lang="en-US" altLang="ko-KR" sz="1500" dirty="0"/>
              <a:t>, 2</a:t>
            </a:r>
          </a:p>
          <a:p>
            <a:pPr lvl="2"/>
            <a:r>
              <a:rPr lang="en-US" altLang="ko-KR" sz="1500" dirty="0" err="1"/>
              <a:t>i</a:t>
            </a:r>
            <a:r>
              <a:rPr lang="en-US" altLang="ko-KR" sz="1500" dirty="0"/>
              <a:t>[n].</a:t>
            </a:r>
            <a:r>
              <a:rPr lang="en-US" altLang="ko-KR" sz="1500" dirty="0" smtClean="0"/>
              <a:t>length	-&gt;</a:t>
            </a:r>
            <a:r>
              <a:rPr lang="ko-KR" altLang="en-US" sz="1500" dirty="0" smtClean="0"/>
              <a:t> </a:t>
            </a:r>
            <a:r>
              <a:rPr lang="en-US" altLang="ko-KR" sz="1500" dirty="0"/>
              <a:t>n</a:t>
            </a:r>
            <a:r>
              <a:rPr lang="ko-KR" altLang="en-US" sz="1500" dirty="0"/>
              <a:t>번째 행의 열의 개수</a:t>
            </a:r>
          </a:p>
          <a:p>
            <a:pPr lvl="2"/>
            <a:r>
              <a:rPr lang="en-US" altLang="ko-KR" sz="1600" dirty="0" err="1"/>
              <a:t>i</a:t>
            </a:r>
            <a:r>
              <a:rPr lang="en-US" altLang="ko-KR" sz="1600" dirty="0"/>
              <a:t>[1].length -&gt; 1</a:t>
            </a:r>
            <a:r>
              <a:rPr lang="ko-KR" altLang="en-US" sz="1600" dirty="0"/>
              <a:t>번째 행의 열의 개수</a:t>
            </a:r>
            <a:r>
              <a:rPr lang="en-US" altLang="ko-KR" sz="1600" dirty="0"/>
              <a:t>,</a:t>
            </a:r>
            <a:r>
              <a:rPr lang="ko-KR" altLang="en-US" sz="1600" dirty="0"/>
              <a:t> </a:t>
            </a:r>
            <a:r>
              <a:rPr lang="en-US" altLang="ko-KR" sz="1600" dirty="0"/>
              <a:t>5</a:t>
            </a:r>
          </a:p>
          <a:p>
            <a:pPr lvl="1">
              <a:defRPr/>
            </a:pPr>
            <a:endParaRPr lang="en-US" altLang="ko-KR" sz="1500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pPr lvl="1">
              <a:defRPr/>
            </a:pPr>
            <a:endParaRPr lang="en-US" altLang="ko-KR" dirty="0" smtClean="0">
              <a:latin typeface="맑은 고딕" pitchFamily="50" charset="-127"/>
              <a:ea typeface="맑은 고딕" pitchFamily="50" charset="-127"/>
            </a:endParaRPr>
          </a:p>
          <a:p>
            <a:pPr lvl="0">
              <a:defRPr/>
            </a:pPr>
            <a:endParaRPr lang="en-US" altLang="ko-KR" dirty="0">
              <a:latin typeface="맑은 고딕" pitchFamily="50" charset="-127"/>
              <a:ea typeface="맑은 고딕" pitchFamily="50" charset="-127"/>
            </a:endParaRPr>
          </a:p>
          <a:p>
            <a:endParaRPr lang="ko-KR" altLang="en-US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1" y="1772816"/>
            <a:ext cx="3528392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[][];     </a:t>
            </a:r>
            <a:r>
              <a:rPr lang="ko-KR" altLang="en-US" sz="1400" dirty="0">
                <a:solidFill>
                  <a:prstClr val="black"/>
                </a:solidFill>
              </a:rPr>
              <a:t>또는  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[][]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1639" y="2636912"/>
            <a:ext cx="2160241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 = new 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[2][5];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3635896" y="2636912"/>
            <a:ext cx="4692785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 err="1">
                <a:solidFill>
                  <a:prstClr val="black"/>
                </a:solidFill>
              </a:rPr>
              <a:t>intArray</a:t>
            </a:r>
            <a:r>
              <a:rPr lang="en-US" altLang="ko-KR" sz="1400" dirty="0">
                <a:solidFill>
                  <a:prstClr val="black"/>
                </a:solidFill>
              </a:rPr>
              <a:t>[] = new 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[2][5]; // </a:t>
            </a:r>
            <a:r>
              <a:rPr lang="ko-KR" altLang="en-US" sz="1400" dirty="0">
                <a:solidFill>
                  <a:prstClr val="black"/>
                </a:solidFill>
              </a:rPr>
              <a:t>배열 선언과 생성 동시</a:t>
            </a:r>
            <a:endParaRPr lang="en-US" altLang="ko-KR" sz="14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4207921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2</a:t>
            </a:r>
            <a:r>
              <a:rPr lang="ko-KR" altLang="en-US" smtClean="0"/>
              <a:t>차원 배열의 초기화</a:t>
            </a:r>
            <a:endParaRPr lang="ko-KR" alt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 선언과 동시에 초기화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68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1988840"/>
            <a:ext cx="6840760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prstClr val="black"/>
                </a:solidFill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 err="1">
                <a:solidFill>
                  <a:prstClr val="black"/>
                </a:solidFill>
              </a:rPr>
              <a:t>intArray</a:t>
            </a:r>
            <a:r>
              <a:rPr lang="en-US" altLang="ko-KR" sz="1600" dirty="0">
                <a:solidFill>
                  <a:prstClr val="black"/>
                </a:solidFill>
              </a:rPr>
              <a:t>[][] = { { 0, 1, 2}, 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</a:t>
            </a:r>
            <a:r>
              <a:rPr lang="en-US" altLang="ko-KR" sz="1600" dirty="0">
                <a:solidFill>
                  <a:prstClr val="black"/>
                </a:solidFill>
              </a:rPr>
              <a:t>           { 3, 4, 5}, 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	</a:t>
            </a:r>
            <a:r>
              <a:rPr lang="en-US" altLang="ko-KR" sz="1600" dirty="0">
                <a:solidFill>
                  <a:prstClr val="black"/>
                </a:solidFill>
              </a:rPr>
              <a:t>           { 6, 7, 8} }; 	// 3x3 </a:t>
            </a:r>
            <a:r>
              <a:rPr lang="ko-KR" altLang="en-US" sz="1600" dirty="0">
                <a:solidFill>
                  <a:prstClr val="black"/>
                </a:solidFill>
              </a:rPr>
              <a:t>배열 생성</a:t>
            </a:r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char </a:t>
            </a:r>
            <a:r>
              <a:rPr lang="en-US" altLang="ko-KR" sz="1600" dirty="0" err="1">
                <a:solidFill>
                  <a:prstClr val="black"/>
                </a:solidFill>
              </a:rPr>
              <a:t>charArray</a:t>
            </a:r>
            <a:r>
              <a:rPr lang="en-US" altLang="ko-KR" sz="1600" dirty="0">
                <a:solidFill>
                  <a:prstClr val="black"/>
                </a:solidFill>
              </a:rPr>
              <a:t>[][] = { {'a', 'b', 'c'}, {'d‘, 'e', 'f'} }; 	// 2x3 </a:t>
            </a:r>
            <a:r>
              <a:rPr lang="ko-KR" altLang="en-US" sz="1600" dirty="0">
                <a:solidFill>
                  <a:prstClr val="black"/>
                </a:solidFill>
              </a:rPr>
              <a:t>배열 생성</a:t>
            </a:r>
            <a:endParaRPr lang="en-US" altLang="ko-KR" sz="1600" dirty="0">
              <a:solidFill>
                <a:prstClr val="black"/>
              </a:solidFill>
            </a:endParaRPr>
          </a:p>
          <a:p>
            <a:endParaRPr lang="en-US" altLang="ko-KR" sz="1600" dirty="0">
              <a:solidFill>
                <a:prstClr val="black"/>
              </a:solidFill>
            </a:endParaRPr>
          </a:p>
          <a:p>
            <a:r>
              <a:rPr lang="en-US" altLang="ko-KR" sz="1600" dirty="0">
                <a:solidFill>
                  <a:prstClr val="black"/>
                </a:solidFill>
              </a:rPr>
              <a:t>double </a:t>
            </a:r>
            <a:r>
              <a:rPr lang="en-US" altLang="ko-KR" sz="1600" dirty="0" err="1">
                <a:solidFill>
                  <a:prstClr val="black"/>
                </a:solidFill>
              </a:rPr>
              <a:t>doubleArray</a:t>
            </a:r>
            <a:r>
              <a:rPr lang="en-US" altLang="ko-KR" sz="1600" dirty="0">
                <a:solidFill>
                  <a:prstClr val="black"/>
                </a:solidFill>
              </a:rPr>
              <a:t>[][] = { {0.01, 0.02}, {0.03, 0.04} }; // 2x2 </a:t>
            </a:r>
            <a:r>
              <a:rPr lang="ko-KR" altLang="en-US" sz="1600" dirty="0">
                <a:solidFill>
                  <a:prstClr val="black"/>
                </a:solidFill>
              </a:rPr>
              <a:t>배열 생성</a:t>
            </a:r>
            <a:endParaRPr lang="en-US" altLang="ko-KR" sz="16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16851267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3-10 : 2</a:t>
            </a:r>
            <a:r>
              <a:rPr lang="ko-KR" altLang="en-US" dirty="0" smtClean="0"/>
              <a:t>차원 배열 생성 및 활용하기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40160" y="1988840"/>
            <a:ext cx="7676256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public class </a:t>
            </a:r>
            <a:r>
              <a:rPr lang="en-US" altLang="ko-KR" sz="1400" dirty="0" err="1">
                <a:solidFill>
                  <a:prstClr val="black"/>
                </a:solidFill>
              </a:rPr>
              <a:t>ScoreAverage</a:t>
            </a:r>
            <a:r>
              <a:rPr lang="en-US" altLang="ko-KR" sz="1400" dirty="0">
                <a:solidFill>
                  <a:prstClr val="black"/>
                </a:solidFill>
              </a:rPr>
              <a:t>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public </a:t>
            </a:r>
            <a:r>
              <a:rPr lang="en-US" altLang="ko-KR" sz="1400" dirty="0">
                <a:solidFill>
                  <a:prstClr val="black"/>
                </a:solidFill>
              </a:rPr>
              <a:t>static void main(String[] </a:t>
            </a:r>
            <a:r>
              <a:rPr lang="en-US" altLang="ko-KR" sz="1400" dirty="0" err="1">
                <a:solidFill>
                  <a:prstClr val="black"/>
                </a:solidFill>
              </a:rPr>
              <a:t>args</a:t>
            </a:r>
            <a:r>
              <a:rPr lang="en-US" altLang="ko-KR" sz="1400" dirty="0">
                <a:solidFill>
                  <a:prstClr val="black"/>
                </a:solidFill>
              </a:rPr>
              <a:t>) {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b="1" dirty="0">
                <a:solidFill>
                  <a:prstClr val="black"/>
                </a:solidFill>
              </a:rPr>
              <a:t>double </a:t>
            </a:r>
            <a:r>
              <a:rPr lang="en-US" altLang="ko-KR" sz="1400" b="1" dirty="0">
                <a:solidFill>
                  <a:prstClr val="black"/>
                </a:solidFill>
              </a:rPr>
              <a:t>score[][] = </a:t>
            </a:r>
            <a:r>
              <a:rPr lang="en-US" altLang="ko-KR" sz="1400" b="1" dirty="0">
                <a:solidFill>
                  <a:prstClr val="black"/>
                </a:solidFill>
              </a:rPr>
              <a:t>{ {</a:t>
            </a:r>
            <a:r>
              <a:rPr lang="en-US" altLang="ko-KR" sz="1400" b="1" dirty="0">
                <a:solidFill>
                  <a:prstClr val="black"/>
                </a:solidFill>
              </a:rPr>
              <a:t>3.3, 3.4},</a:t>
            </a:r>
            <a:r>
              <a:rPr lang="en-US" altLang="ko-KR" sz="1400" dirty="0">
                <a:solidFill>
                  <a:prstClr val="black"/>
                </a:solidFill>
              </a:rPr>
              <a:t> // 1</a:t>
            </a:r>
            <a:r>
              <a:rPr lang="ko-KR" altLang="en-US" sz="1400" dirty="0">
                <a:solidFill>
                  <a:prstClr val="black"/>
                </a:solidFill>
              </a:rPr>
              <a:t>학년 </a:t>
            </a:r>
            <a:r>
              <a:rPr lang="en-US" altLang="ko-KR" sz="1400" dirty="0">
                <a:solidFill>
                  <a:prstClr val="black"/>
                </a:solidFill>
              </a:rPr>
              <a:t>1, 2</a:t>
            </a:r>
            <a:r>
              <a:rPr lang="ko-KR" altLang="en-US" sz="1400" dirty="0">
                <a:solidFill>
                  <a:prstClr val="black"/>
                </a:solidFill>
              </a:rPr>
              <a:t>학기 평점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								  </a:t>
            </a:r>
            <a:r>
              <a:rPr lang="en-US" altLang="ko-KR" sz="1400" b="1" dirty="0">
                <a:solidFill>
                  <a:prstClr val="black"/>
                </a:solidFill>
              </a:rPr>
              <a:t>{</a:t>
            </a:r>
            <a:r>
              <a:rPr lang="en-US" altLang="ko-KR" sz="1400" b="1" dirty="0">
                <a:solidFill>
                  <a:prstClr val="black"/>
                </a:solidFill>
              </a:rPr>
              <a:t>3.5, 3.6}, </a:t>
            </a:r>
            <a:r>
              <a:rPr lang="en-US" altLang="ko-KR" sz="1400" dirty="0">
                <a:solidFill>
                  <a:prstClr val="black"/>
                </a:solidFill>
              </a:rPr>
              <a:t>// 2</a:t>
            </a:r>
            <a:r>
              <a:rPr lang="ko-KR" altLang="en-US" sz="1400" dirty="0">
                <a:solidFill>
                  <a:prstClr val="black"/>
                </a:solidFill>
              </a:rPr>
              <a:t>학년 </a:t>
            </a:r>
            <a:r>
              <a:rPr lang="en-US" altLang="ko-KR" sz="1400" dirty="0">
                <a:solidFill>
                  <a:prstClr val="black"/>
                </a:solidFill>
              </a:rPr>
              <a:t>1, 2</a:t>
            </a:r>
            <a:r>
              <a:rPr lang="ko-KR" altLang="en-US" sz="1400" dirty="0">
                <a:solidFill>
                  <a:prstClr val="black"/>
                </a:solidFill>
              </a:rPr>
              <a:t>학기 평점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								  </a:t>
            </a:r>
            <a:r>
              <a:rPr lang="en-US" altLang="ko-KR" sz="1400" b="1" dirty="0">
                <a:solidFill>
                  <a:prstClr val="black"/>
                </a:solidFill>
              </a:rPr>
              <a:t>{</a:t>
            </a:r>
            <a:r>
              <a:rPr lang="en-US" altLang="ko-KR" sz="1400" b="1" dirty="0">
                <a:solidFill>
                  <a:prstClr val="black"/>
                </a:solidFill>
              </a:rPr>
              <a:t>3.7, 4.0}, </a:t>
            </a:r>
            <a:r>
              <a:rPr lang="en-US" altLang="ko-KR" sz="1400" dirty="0">
                <a:solidFill>
                  <a:prstClr val="black"/>
                </a:solidFill>
              </a:rPr>
              <a:t>// 3</a:t>
            </a:r>
            <a:r>
              <a:rPr lang="ko-KR" altLang="en-US" sz="1400" dirty="0">
                <a:solidFill>
                  <a:prstClr val="black"/>
                </a:solidFill>
              </a:rPr>
              <a:t>학년 </a:t>
            </a:r>
            <a:r>
              <a:rPr lang="en-US" altLang="ko-KR" sz="1400" dirty="0">
                <a:solidFill>
                  <a:prstClr val="black"/>
                </a:solidFill>
              </a:rPr>
              <a:t>1, 2</a:t>
            </a:r>
            <a:r>
              <a:rPr lang="ko-KR" altLang="en-US" sz="1400" dirty="0">
                <a:solidFill>
                  <a:prstClr val="black"/>
                </a:solidFill>
              </a:rPr>
              <a:t>학기 평점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								  </a:t>
            </a:r>
            <a:r>
              <a:rPr lang="en-US" altLang="ko-KR" sz="1400" b="1" dirty="0">
                <a:solidFill>
                  <a:prstClr val="black"/>
                </a:solidFill>
              </a:rPr>
              <a:t>{</a:t>
            </a:r>
            <a:r>
              <a:rPr lang="en-US" altLang="ko-KR" sz="1400" b="1" dirty="0">
                <a:solidFill>
                  <a:prstClr val="black"/>
                </a:solidFill>
              </a:rPr>
              <a:t>4.1, 4.2} }; </a:t>
            </a:r>
            <a:r>
              <a:rPr lang="en-US" altLang="ko-KR" sz="1400" dirty="0">
                <a:solidFill>
                  <a:prstClr val="black"/>
                </a:solidFill>
              </a:rPr>
              <a:t>// 4</a:t>
            </a:r>
            <a:r>
              <a:rPr lang="ko-KR" altLang="en-US" sz="1400" dirty="0">
                <a:solidFill>
                  <a:prstClr val="black"/>
                </a:solidFill>
              </a:rPr>
              <a:t>학년 </a:t>
            </a:r>
            <a:r>
              <a:rPr lang="en-US" altLang="ko-KR" sz="1400" dirty="0">
                <a:solidFill>
                  <a:prstClr val="black"/>
                </a:solidFill>
              </a:rPr>
              <a:t>1, 2</a:t>
            </a:r>
            <a:r>
              <a:rPr lang="ko-KR" altLang="en-US" sz="1400" dirty="0">
                <a:solidFill>
                  <a:prstClr val="black"/>
                </a:solidFill>
              </a:rPr>
              <a:t>학기 평점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</a:t>
            </a:r>
            <a:r>
              <a:rPr lang="en-US" altLang="ko-KR" sz="1400" dirty="0">
                <a:solidFill>
                  <a:prstClr val="black"/>
                </a:solidFill>
              </a:rPr>
              <a:t>	double </a:t>
            </a:r>
            <a:r>
              <a:rPr lang="en-US" altLang="ko-KR" sz="1400" dirty="0">
                <a:solidFill>
                  <a:prstClr val="black"/>
                </a:solidFill>
              </a:rPr>
              <a:t>sum=0</a:t>
            </a:r>
            <a:r>
              <a:rPr lang="en-US" altLang="ko-KR" sz="1400" dirty="0">
                <a:solidFill>
                  <a:prstClr val="black"/>
                </a:solidFill>
              </a:rPr>
              <a:t>;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for(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year=0; year&lt;</a:t>
            </a:r>
            <a:r>
              <a:rPr lang="en-US" altLang="ko-KR" sz="1400" b="1" dirty="0" err="1">
                <a:solidFill>
                  <a:prstClr val="black"/>
                </a:solidFill>
              </a:rPr>
              <a:t>score.length</a:t>
            </a:r>
            <a:r>
              <a:rPr lang="en-US" altLang="ko-KR" sz="1400" dirty="0">
                <a:solidFill>
                  <a:prstClr val="black"/>
                </a:solidFill>
              </a:rPr>
              <a:t>; year++) // </a:t>
            </a:r>
            <a:r>
              <a:rPr lang="ko-KR" altLang="en-US" sz="1400" dirty="0">
                <a:solidFill>
                  <a:prstClr val="black"/>
                </a:solidFill>
              </a:rPr>
              <a:t>각 학년별로 반복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for(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term=0; term&lt;</a:t>
            </a:r>
            <a:r>
              <a:rPr lang="en-US" altLang="ko-KR" sz="1400" b="1" dirty="0">
                <a:solidFill>
                  <a:prstClr val="black"/>
                </a:solidFill>
              </a:rPr>
              <a:t>score[year].length</a:t>
            </a:r>
            <a:r>
              <a:rPr lang="en-US" altLang="ko-KR" sz="1400" dirty="0">
                <a:solidFill>
                  <a:prstClr val="black"/>
                </a:solidFill>
              </a:rPr>
              <a:t>; term++) // </a:t>
            </a:r>
            <a:r>
              <a:rPr lang="ko-KR" altLang="en-US" sz="1400" dirty="0">
                <a:solidFill>
                  <a:prstClr val="black"/>
                </a:solidFill>
              </a:rPr>
              <a:t>각 학년의 </a:t>
            </a:r>
            <a:r>
              <a:rPr lang="ko-KR" altLang="en-US" sz="1400" dirty="0" err="1">
                <a:solidFill>
                  <a:prstClr val="black"/>
                </a:solidFill>
              </a:rPr>
              <a:t>학기별로</a:t>
            </a:r>
            <a:r>
              <a:rPr lang="ko-KR" altLang="en-US" sz="1400" dirty="0">
                <a:solidFill>
                  <a:prstClr val="black"/>
                </a:solidFill>
              </a:rPr>
              <a:t> 반복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		sum </a:t>
            </a:r>
            <a:r>
              <a:rPr lang="en-US" altLang="ko-KR" sz="1400" dirty="0">
                <a:solidFill>
                  <a:prstClr val="black"/>
                </a:solidFill>
              </a:rPr>
              <a:t>+= score[year][term]; // </a:t>
            </a:r>
            <a:r>
              <a:rPr lang="ko-KR" altLang="en-US" sz="1400" dirty="0">
                <a:solidFill>
                  <a:prstClr val="black"/>
                </a:solidFill>
              </a:rPr>
              <a:t>전체 평점 </a:t>
            </a:r>
            <a:r>
              <a:rPr lang="ko-KR" altLang="en-US" sz="1400" dirty="0">
                <a:solidFill>
                  <a:prstClr val="black"/>
                </a:solidFill>
              </a:rPr>
              <a:t>합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endParaRPr lang="ko-KR" altLang="en-US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n=</a:t>
            </a:r>
            <a:r>
              <a:rPr lang="en-US" altLang="ko-KR" sz="1400" b="1" dirty="0" err="1">
                <a:solidFill>
                  <a:prstClr val="black"/>
                </a:solidFill>
              </a:rPr>
              <a:t>score.length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prstClr val="black"/>
                </a:solidFill>
              </a:rPr>
              <a:t>			// </a:t>
            </a:r>
            <a:r>
              <a:rPr lang="ko-KR" altLang="en-US" sz="1400" dirty="0">
                <a:solidFill>
                  <a:prstClr val="black"/>
                </a:solidFill>
              </a:rPr>
              <a:t>배열의 행 개수</a:t>
            </a:r>
            <a:r>
              <a:rPr lang="en-US" altLang="ko-KR" sz="1400" dirty="0">
                <a:solidFill>
                  <a:prstClr val="black"/>
                </a:solidFill>
              </a:rPr>
              <a:t>, 4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int</a:t>
            </a:r>
            <a:r>
              <a:rPr lang="en-US" altLang="ko-KR" sz="1400" dirty="0">
                <a:solidFill>
                  <a:prstClr val="black"/>
                </a:solidFill>
              </a:rPr>
              <a:t> </a:t>
            </a:r>
            <a:r>
              <a:rPr lang="en-US" altLang="ko-KR" sz="1400" dirty="0">
                <a:solidFill>
                  <a:prstClr val="black"/>
                </a:solidFill>
              </a:rPr>
              <a:t>m=</a:t>
            </a:r>
            <a:r>
              <a:rPr lang="en-US" altLang="ko-KR" sz="1400" b="1" dirty="0">
                <a:solidFill>
                  <a:prstClr val="black"/>
                </a:solidFill>
              </a:rPr>
              <a:t>score[0].length</a:t>
            </a:r>
            <a:r>
              <a:rPr lang="en-US" altLang="ko-KR" sz="1400" dirty="0">
                <a:solidFill>
                  <a:prstClr val="black"/>
                </a:solidFill>
              </a:rPr>
              <a:t>; </a:t>
            </a:r>
            <a:r>
              <a:rPr lang="en-US" altLang="ko-KR" sz="1400" dirty="0">
                <a:solidFill>
                  <a:prstClr val="black"/>
                </a:solidFill>
              </a:rPr>
              <a:t>		// </a:t>
            </a:r>
            <a:r>
              <a:rPr lang="ko-KR" altLang="en-US" sz="1400" dirty="0">
                <a:solidFill>
                  <a:prstClr val="black"/>
                </a:solidFill>
              </a:rPr>
              <a:t>배열의 열 개수</a:t>
            </a:r>
            <a:r>
              <a:rPr lang="en-US" altLang="ko-KR" sz="1400" dirty="0">
                <a:solidFill>
                  <a:prstClr val="black"/>
                </a:solidFill>
              </a:rPr>
              <a:t>, </a:t>
            </a:r>
            <a:r>
              <a:rPr lang="en-US" altLang="ko-KR" sz="1400" dirty="0">
                <a:solidFill>
                  <a:prstClr val="black"/>
                </a:solidFill>
              </a:rPr>
              <a:t>2</a:t>
            </a:r>
          </a:p>
          <a:p>
            <a:pPr defTabSz="180000"/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	</a:t>
            </a:r>
            <a:r>
              <a:rPr lang="en-US" altLang="ko-KR" sz="14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400" dirty="0">
                <a:solidFill>
                  <a:prstClr val="black"/>
                </a:solidFill>
              </a:rPr>
              <a:t>("4</a:t>
            </a:r>
            <a:r>
              <a:rPr lang="ko-KR" altLang="en-US" sz="1400" dirty="0">
                <a:solidFill>
                  <a:prstClr val="black"/>
                </a:solidFill>
              </a:rPr>
              <a:t>년 전체 평점 평균은 </a:t>
            </a:r>
            <a:r>
              <a:rPr lang="en-US" altLang="ko-KR" sz="1400" dirty="0">
                <a:solidFill>
                  <a:prstClr val="black"/>
                </a:solidFill>
              </a:rPr>
              <a:t>" + sum/(n*m));</a:t>
            </a: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	}</a:t>
            </a:r>
            <a:endParaRPr lang="en-US" altLang="ko-KR" sz="1400" dirty="0">
              <a:solidFill>
                <a:prstClr val="black"/>
              </a:solidFill>
            </a:endParaRPr>
          </a:p>
          <a:p>
            <a:pPr defTabSz="180000"/>
            <a:r>
              <a:rPr lang="en-US" altLang="ko-KR" sz="1400" dirty="0">
                <a:solidFill>
                  <a:prstClr val="black"/>
                </a:solidFill>
              </a:rPr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11560" y="1233620"/>
            <a:ext cx="78163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2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차원 배열에 학년별로 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1, 2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학기 성적을 저장하고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, 4</a:t>
            </a:r>
            <a:r>
              <a:rPr lang="ko-KR" altLang="en-US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년 전체 평점 평균을 출력하라</a:t>
            </a:r>
            <a:r>
              <a:rPr lang="en-US" altLang="ko-KR" dirty="0">
                <a:solidFill>
                  <a:srgbClr val="DD8047">
                    <a:lumMod val="75000"/>
                  </a:srgbClr>
                </a:solidFill>
                <a:latin typeface="HY강B" pitchFamily="18" charset="-127"/>
                <a:ea typeface="HY강B" pitchFamily="18" charset="-127"/>
              </a:rPr>
              <a:t>.</a:t>
            </a:r>
            <a:endParaRPr lang="ko-KR" altLang="en-US" dirty="0">
              <a:solidFill>
                <a:srgbClr val="DD8047">
                  <a:lumMod val="75000"/>
                </a:srgbClr>
              </a:solidFill>
              <a:latin typeface="HY강B" pitchFamily="18" charset="-127"/>
              <a:ea typeface="HY강B" pitchFamily="18" charset="-127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40160" y="6021288"/>
            <a:ext cx="7676256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prstClr val="black"/>
                </a:solidFill>
              </a:rPr>
              <a:t>4</a:t>
            </a:r>
            <a:r>
              <a:rPr lang="ko-KR" altLang="en-US" sz="1400" dirty="0">
                <a:solidFill>
                  <a:prstClr val="black"/>
                </a:solidFill>
              </a:rPr>
              <a:t>년 전체 평점 평균은 </a:t>
            </a:r>
            <a:r>
              <a:rPr lang="en-US" altLang="ko-KR" sz="1400" dirty="0">
                <a:solidFill>
                  <a:prstClr val="black"/>
                </a:solidFill>
              </a:rPr>
              <a:t>3.725</a:t>
            </a:r>
            <a:endParaRPr lang="ko-KR" altLang="en-US" sz="1400" dirty="0">
              <a:solidFill>
                <a:prstClr val="black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69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51920" y="3429000"/>
            <a:ext cx="360040" cy="252028"/>
          </a:xfrm>
          <a:prstGeom prst="wedgeRoundRectCallout">
            <a:avLst>
              <a:gd name="adj1" fmla="val -178420"/>
              <a:gd name="adj2" fmla="val 9914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4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220072" y="4221088"/>
            <a:ext cx="360040" cy="252028"/>
          </a:xfrm>
          <a:prstGeom prst="wedgeRoundRectCallout">
            <a:avLst>
              <a:gd name="adj1" fmla="val -281035"/>
              <a:gd name="adj2" fmla="val -9508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prstClr val="black"/>
                </a:solidFill>
              </a:rPr>
              <a:t>2</a:t>
            </a:r>
            <a:endParaRPr lang="ko-KR" altLang="en-US" sz="1200" dirty="0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77120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문자열은 기본 타입이 아님</a:t>
            </a:r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ko-KR" altLang="en-US" dirty="0" smtClean="0"/>
              <a:t>클래스로 문자열 표현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</a:t>
            </a:r>
            <a:r>
              <a:rPr lang="en-US" altLang="ko-KR" dirty="0" smtClean="0"/>
              <a:t>– “JDK”, “</a:t>
            </a:r>
            <a:r>
              <a:rPr lang="ko-KR" altLang="en-US" dirty="0" smtClean="0"/>
              <a:t>한글</a:t>
            </a:r>
            <a:r>
              <a:rPr lang="en-US" altLang="ko-KR" dirty="0" smtClean="0"/>
              <a:t>”, “</a:t>
            </a:r>
            <a:r>
              <a:rPr lang="ko-KR" altLang="en-US" dirty="0" smtClean="0"/>
              <a:t>계속하세요</a:t>
            </a:r>
            <a:r>
              <a:rPr lang="en-US" altLang="ko-KR" dirty="0" smtClean="0"/>
              <a:t>”</a:t>
            </a:r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문자열이 섞인 </a:t>
            </a:r>
            <a:r>
              <a:rPr lang="en-US" altLang="ko-KR" dirty="0" smtClean="0"/>
              <a:t>+ </a:t>
            </a:r>
            <a:r>
              <a:rPr lang="ko-KR" altLang="en-US" dirty="0" smtClean="0"/>
              <a:t>연산 </a:t>
            </a:r>
            <a:r>
              <a:rPr lang="en-US" altLang="ko-KR" dirty="0" smtClean="0"/>
              <a:t>-&gt;</a:t>
            </a:r>
            <a:r>
              <a:rPr lang="ko-KR" altLang="en-US" dirty="0" smtClean="0"/>
              <a:t> 문자열 연결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pPr/>
              <a:t>7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31640" y="2780928"/>
            <a:ext cx="2416815" cy="3385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</a:rPr>
              <a:t>String </a:t>
            </a:r>
            <a:r>
              <a:rPr lang="en-US" altLang="ko-KR" sz="1600" dirty="0" err="1">
                <a:solidFill>
                  <a:prstClr val="black"/>
                </a:solidFill>
              </a:rPr>
              <a:t>toolName</a:t>
            </a:r>
            <a:r>
              <a:rPr lang="en-US" altLang="ko-KR" sz="1600" dirty="0">
                <a:solidFill>
                  <a:prstClr val="black"/>
                </a:solidFill>
              </a:rPr>
              <a:t>="JDK";</a:t>
            </a:r>
            <a:endParaRPr lang="ko-KR" altLang="en-US" sz="1600" dirty="0">
              <a:solidFill>
                <a:prstClr val="black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331640" y="3933056"/>
            <a:ext cx="6840760" cy="8617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prstClr val="black"/>
                </a:solidFill>
              </a:rPr>
              <a:t>toolName</a:t>
            </a:r>
            <a:r>
              <a:rPr lang="en-US" altLang="ko-KR" sz="1600" dirty="0">
                <a:solidFill>
                  <a:prstClr val="black"/>
                </a:solidFill>
              </a:rPr>
              <a:t> + </a:t>
            </a:r>
            <a:r>
              <a:rPr lang="en-US" altLang="ko-KR" sz="1600" dirty="0">
                <a:solidFill>
                  <a:srgbClr val="FF0000"/>
                </a:solidFill>
              </a:rPr>
              <a:t>1.8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		-&gt; </a:t>
            </a:r>
            <a:r>
              <a:rPr lang="en-US" altLang="ko-KR" sz="1600" dirty="0">
                <a:solidFill>
                  <a:prstClr val="black"/>
                </a:solidFill>
              </a:rPr>
              <a:t>"JDK1.8"</a:t>
            </a:r>
          </a:p>
          <a:p>
            <a:r>
              <a:rPr lang="en-US" altLang="ko-KR" sz="1600" dirty="0">
                <a:solidFill>
                  <a:srgbClr val="00B0F0"/>
                </a:solidFill>
              </a:rPr>
              <a:t>"("</a:t>
            </a:r>
            <a:r>
              <a:rPr lang="en-US" altLang="ko-KR" sz="1600" dirty="0">
                <a:solidFill>
                  <a:prstClr val="black"/>
                </a:solidFill>
              </a:rPr>
              <a:t> + 3 +</a:t>
            </a:r>
            <a:r>
              <a:rPr lang="en-US" altLang="ko-KR" sz="1600" dirty="0">
                <a:solidFill>
                  <a:srgbClr val="00B0F0"/>
                </a:solidFill>
              </a:rPr>
              <a:t> "," </a:t>
            </a:r>
            <a:r>
              <a:rPr lang="en-US" altLang="ko-KR" sz="1600" dirty="0">
                <a:solidFill>
                  <a:prstClr val="black"/>
                </a:solidFill>
              </a:rPr>
              <a:t>+ 5 + </a:t>
            </a:r>
            <a:r>
              <a:rPr lang="en-US" altLang="ko-KR" sz="1600" dirty="0">
                <a:solidFill>
                  <a:srgbClr val="00B0F0"/>
                </a:solidFill>
              </a:rPr>
              <a:t>")"</a:t>
            </a:r>
            <a:r>
              <a:rPr lang="en-US" altLang="ko-KR" sz="1600" dirty="0">
                <a:solidFill>
                  <a:prstClr val="black"/>
                </a:solidFill>
              </a:rPr>
              <a:t> </a:t>
            </a:r>
            <a:r>
              <a:rPr lang="en-US" altLang="ko-KR" sz="1600" dirty="0">
                <a:solidFill>
                  <a:prstClr val="black"/>
                </a:solidFill>
              </a:rPr>
              <a:t>	-&gt; </a:t>
            </a:r>
            <a:r>
              <a:rPr lang="en-US" altLang="ko-KR" sz="1600" dirty="0">
                <a:solidFill>
                  <a:prstClr val="black"/>
                </a:solidFill>
              </a:rPr>
              <a:t>"(3,5)"</a:t>
            </a:r>
          </a:p>
          <a:p>
            <a:r>
              <a:rPr lang="en-US" altLang="ko-KR" sz="1600" dirty="0" err="1">
                <a:solidFill>
                  <a:prstClr val="black"/>
                </a:solidFill>
              </a:rPr>
              <a:t>System.out.println</a:t>
            </a:r>
            <a:r>
              <a:rPr lang="en-US" altLang="ko-KR" sz="1600" dirty="0">
                <a:solidFill>
                  <a:prstClr val="black"/>
                </a:solidFill>
              </a:rPr>
              <a:t>(</a:t>
            </a:r>
            <a:r>
              <a:rPr lang="en-US" altLang="ko-KR" sz="1600" dirty="0" err="1">
                <a:solidFill>
                  <a:prstClr val="black"/>
                </a:solidFill>
              </a:rPr>
              <a:t>toolName</a:t>
            </a:r>
            <a:r>
              <a:rPr lang="en-US" altLang="ko-KR" sz="1600" dirty="0">
                <a:solidFill>
                  <a:prstClr val="black"/>
                </a:solidFill>
              </a:rPr>
              <a:t> + 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ko-KR" altLang="en-US" sz="1600" dirty="0">
                <a:solidFill>
                  <a:srgbClr val="00B0F0"/>
                </a:solidFill>
              </a:rPr>
              <a:t>이 출시됨</a:t>
            </a:r>
            <a:r>
              <a:rPr lang="en-US" altLang="ko-KR" sz="1600" dirty="0">
                <a:solidFill>
                  <a:srgbClr val="00B0F0"/>
                </a:solidFill>
              </a:rPr>
              <a:t>"</a:t>
            </a:r>
            <a:r>
              <a:rPr lang="en-US" altLang="ko-KR" sz="1600" dirty="0">
                <a:solidFill>
                  <a:prstClr val="black"/>
                </a:solidFill>
              </a:rPr>
              <a:t>); // "JDK1.8</a:t>
            </a:r>
            <a:r>
              <a:rPr lang="ko-KR" altLang="en-US" sz="1600" dirty="0">
                <a:solidFill>
                  <a:prstClr val="black"/>
                </a:solidFill>
              </a:rPr>
              <a:t>이 출시됨</a:t>
            </a:r>
            <a:r>
              <a:rPr lang="en-US" altLang="ko-KR" sz="1600" dirty="0">
                <a:solidFill>
                  <a:prstClr val="black"/>
                </a:solidFill>
              </a:rPr>
              <a:t>" </a:t>
            </a:r>
            <a:r>
              <a:rPr lang="ko-KR" altLang="en-US" sz="1600" dirty="0">
                <a:solidFill>
                  <a:prstClr val="black"/>
                </a:solidFill>
              </a:rPr>
              <a:t>출력</a:t>
            </a:r>
          </a:p>
        </p:txBody>
      </p:sp>
    </p:spTree>
    <p:extLst>
      <p:ext uri="{BB962C8B-B14F-4D97-AF65-F5344CB8AC3E}">
        <p14:creationId xmlns:p14="http://schemas.microsoft.com/office/powerpoint/2010/main" xmlns="" val="661191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변수와 선언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프로그램 실행 중에 값을 임시 저장하기 위한 공간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변수 값은 프로그램 수행 중 변경될 수 있음</a:t>
            </a:r>
            <a:endParaRPr lang="en-US" altLang="ko-KR" dirty="0" smtClean="0"/>
          </a:p>
          <a:p>
            <a:r>
              <a:rPr lang="ko-KR" altLang="en-US" dirty="0" smtClean="0"/>
              <a:t>변수 선언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데이터 타입에서 정한 크기의 메모리 할당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1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403648" y="3501008"/>
            <a:ext cx="5505450" cy="1676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763688" y="5301208"/>
            <a:ext cx="4470948" cy="830997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solidFill>
                  <a:prstClr val="black"/>
                </a:solidFill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</a:rPr>
              <a:t> radius;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double weight = 75.56;</a:t>
            </a:r>
          </a:p>
          <a:p>
            <a:r>
              <a:rPr lang="en-US" altLang="ko-KR" sz="1600" dirty="0">
                <a:solidFill>
                  <a:prstClr val="black"/>
                </a:solidFill>
              </a:rPr>
              <a:t>char c1 , c2, c3 = 'c';</a:t>
            </a:r>
          </a:p>
        </p:txBody>
      </p:sp>
    </p:spTree>
    <p:extLst>
      <p:ext uri="{BB962C8B-B14F-4D97-AF65-F5344CB8AC3E}">
        <p14:creationId xmlns:p14="http://schemas.microsoft.com/office/powerpoint/2010/main" xmlns="" val="434431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리터럴과 정수 리터럴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lnSpcReduction="10000"/>
          </a:bodyPr>
          <a:lstStyle/>
          <a:p>
            <a:r>
              <a:rPr lang="ko-KR" altLang="en-US" dirty="0" err="1" smtClean="0"/>
              <a:t>리터럴</a:t>
            </a:r>
            <a:r>
              <a:rPr lang="en-US" altLang="ko-KR" dirty="0" smtClean="0"/>
              <a:t>(literal)</a:t>
            </a:r>
          </a:p>
          <a:p>
            <a:pPr lvl="1"/>
            <a:r>
              <a:rPr lang="ko-KR" altLang="en-US" dirty="0" smtClean="0"/>
              <a:t>프로그램에서 직접 표현한 값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정수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실수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</a:t>
            </a:r>
            <a:r>
              <a:rPr lang="en-US" altLang="ko-KR" dirty="0" smtClean="0"/>
              <a:t>, </a:t>
            </a:r>
            <a:r>
              <a:rPr lang="ko-KR" altLang="en-US" dirty="0" smtClean="0"/>
              <a:t>논리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 </a:t>
            </a:r>
            <a:r>
              <a:rPr lang="ko-KR" altLang="en-US" dirty="0" err="1" smtClean="0"/>
              <a:t>리터럴</a:t>
            </a:r>
            <a:r>
              <a:rPr lang="ko-KR" altLang="en-US" dirty="0" smtClean="0"/>
              <a:t> 있음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정수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10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8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16</a:t>
            </a:r>
            <a:r>
              <a:rPr lang="ko-KR" altLang="en-US" dirty="0" smtClean="0"/>
              <a:t>진수</a:t>
            </a:r>
            <a:r>
              <a:rPr lang="en-US" altLang="ko-KR" dirty="0" smtClean="0"/>
              <a:t>, 2</a:t>
            </a:r>
            <a:r>
              <a:rPr lang="ko-KR" altLang="en-US" dirty="0" smtClean="0"/>
              <a:t>진수 </a:t>
            </a:r>
            <a:r>
              <a:rPr lang="ko-KR" altLang="en-US" dirty="0" err="1" smtClean="0"/>
              <a:t>리터럴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정수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int</a:t>
            </a:r>
            <a:r>
              <a:rPr lang="en-US" altLang="ko-KR" dirty="0" smtClean="0"/>
              <a:t> </a:t>
            </a:r>
            <a:r>
              <a:rPr lang="ko-KR" altLang="en-US" dirty="0" smtClean="0"/>
              <a:t>형으로 컴파일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long </a:t>
            </a:r>
            <a:r>
              <a:rPr lang="ko-KR" altLang="en-US" dirty="0" smtClean="0"/>
              <a:t>타입 </a:t>
            </a:r>
            <a:r>
              <a:rPr lang="ko-KR" altLang="en-US" dirty="0" err="1" smtClean="0"/>
              <a:t>리터럴은</a:t>
            </a:r>
            <a:r>
              <a:rPr lang="ko-KR" altLang="en-US" dirty="0" smtClean="0"/>
              <a:t> 숫자 뒤에 </a:t>
            </a:r>
            <a:r>
              <a:rPr lang="en-US" altLang="ko-KR" dirty="0" smtClean="0"/>
              <a:t>L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l</a:t>
            </a:r>
            <a:r>
              <a:rPr lang="ko-KR" altLang="en-US" dirty="0" smtClean="0"/>
              <a:t>을 붙여 표시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ex) long g = 24L;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187624" y="3717032"/>
            <a:ext cx="4968552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15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10</a:t>
            </a:r>
            <a:r>
              <a:rPr lang="ko-KR" altLang="en-US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진수 </a:t>
            </a:r>
            <a:r>
              <a:rPr lang="ko-KR" altLang="en-US" sz="1600" dirty="0" err="1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리터럴</a:t>
            </a:r>
            <a:r>
              <a:rPr lang="ko-KR" altLang="en-US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15</a:t>
            </a:r>
          </a:p>
          <a:p>
            <a:r>
              <a:rPr lang="en-US" altLang="ko-KR" sz="1600" b="1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0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15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0</a:t>
            </a:r>
            <a:r>
              <a:rPr lang="ko-KR" altLang="en-US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으로 시작하면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8</a:t>
            </a:r>
            <a:r>
              <a:rPr lang="ko-KR" altLang="en-US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진수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십진수로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13</a:t>
            </a:r>
          </a:p>
          <a:p>
            <a:r>
              <a:rPr lang="en-US" altLang="ko-KR" sz="1600" b="1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0x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15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0x</a:t>
            </a:r>
            <a:r>
              <a:rPr lang="ko-KR" altLang="en-US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로 시작하면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16</a:t>
            </a:r>
            <a:r>
              <a:rPr lang="ko-KR" altLang="en-US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진수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십진수로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21</a:t>
            </a:r>
          </a:p>
          <a:p>
            <a:r>
              <a:rPr lang="en-US" altLang="ko-KR" sz="1600" b="1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0b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0101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	-&gt;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0b</a:t>
            </a:r>
            <a:r>
              <a:rPr lang="ko-KR" altLang="en-US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로 시작하면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2</a:t>
            </a:r>
            <a:r>
              <a:rPr lang="ko-KR" altLang="en-US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진수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. </a:t>
            </a:r>
            <a:r>
              <a:rPr lang="ko-KR" altLang="en-US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십진수로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5</a:t>
            </a:r>
            <a:endParaRPr lang="ko-KR" altLang="en-US" sz="1600" dirty="0">
              <a:solidFill>
                <a:prstClr val="black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804248" y="3717032"/>
            <a:ext cx="1872208" cy="10772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n = 15;</a:t>
            </a:r>
          </a:p>
          <a:p>
            <a:r>
              <a:rPr lang="en-US" altLang="ko-KR" sz="1600" dirty="0" err="1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m = 015;</a:t>
            </a:r>
          </a:p>
          <a:p>
            <a:r>
              <a:rPr lang="en-US" altLang="ko-KR" sz="1600" dirty="0" err="1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k = 0x15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;</a:t>
            </a:r>
          </a:p>
          <a:p>
            <a:r>
              <a:rPr lang="en-US" altLang="ko-KR" sz="1600" dirty="0" err="1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int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b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= </a:t>
            </a:r>
            <a:r>
              <a:rPr lang="en-US" altLang="ko-KR" sz="1600" dirty="0">
                <a:solidFill>
                  <a:prstClr val="black"/>
                </a:solidFill>
                <a:latin typeface="HY나무L" panose="02030600000101010101" pitchFamily="18" charset="-127"/>
                <a:ea typeface="HY나무L" panose="02030600000101010101" pitchFamily="18" charset="-127"/>
              </a:rPr>
              <a:t>0b0101;</a:t>
            </a:r>
            <a:endParaRPr lang="en-US" altLang="ko-KR" sz="1600" dirty="0">
              <a:solidFill>
                <a:prstClr val="black"/>
              </a:solidFill>
              <a:latin typeface="HY나무L" panose="02030600000101010101" pitchFamily="18" charset="-127"/>
              <a:ea typeface="HY나무L" panose="02030600000101010101" pitchFamily="18" charset="-127"/>
            </a:endParaRPr>
          </a:p>
        </p:txBody>
      </p:sp>
      <p:sp>
        <p:nvSpPr>
          <p:cNvPr id="11" name="오른쪽 화살표 10"/>
          <p:cNvSpPr/>
          <p:nvPr/>
        </p:nvSpPr>
        <p:spPr>
          <a:xfrm>
            <a:off x="6318286" y="4202833"/>
            <a:ext cx="360040" cy="216024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3432053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1_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</TotalTime>
  <Words>3131</Words>
  <Application>Microsoft Office PowerPoint</Application>
  <PresentationFormat>화면 슬라이드 쇼(4:3)</PresentationFormat>
  <Paragraphs>1239</Paragraphs>
  <Slides>69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3</vt:i4>
      </vt:variant>
      <vt:variant>
        <vt:lpstr>슬라이드 제목</vt:lpstr>
      </vt:variant>
      <vt:variant>
        <vt:i4>69</vt:i4>
      </vt:variant>
    </vt:vector>
  </HeadingPairs>
  <TitlesOfParts>
    <vt:vector size="72" baseType="lpstr">
      <vt:lpstr>Office 테마</vt:lpstr>
      <vt:lpstr>가을</vt:lpstr>
      <vt:lpstr>1_가을</vt:lpstr>
      <vt:lpstr>학습 목표</vt:lpstr>
      <vt:lpstr>예제 2-1 : Hello, 자바 프로그램의 기본 구조</vt:lpstr>
      <vt:lpstr>식별자 (identifier)</vt:lpstr>
      <vt:lpstr>식별자 이름 사례</vt:lpstr>
      <vt:lpstr>자바의 데이터 타입</vt:lpstr>
      <vt:lpstr>자바의 기본 타입</vt:lpstr>
      <vt:lpstr>문자열</vt:lpstr>
      <vt:lpstr>변수와 선언</vt:lpstr>
      <vt:lpstr>리터럴과 정수 리터럴</vt:lpstr>
      <vt:lpstr>실수 리터럴</vt:lpstr>
      <vt:lpstr>문자 리터럴</vt:lpstr>
      <vt:lpstr>논리 타입 리터럴</vt:lpstr>
      <vt:lpstr>Tip: 기본 타입 이외 리터럴</vt:lpstr>
      <vt:lpstr>상수</vt:lpstr>
      <vt:lpstr>예제 2-2 : 리터럴, 상수 사용하기</vt:lpstr>
      <vt:lpstr>타입 변환과 자동 타입 변환</vt:lpstr>
      <vt:lpstr>강제 타입 변환</vt:lpstr>
      <vt:lpstr>예제 2-3 : 타입 변환</vt:lpstr>
      <vt:lpstr>자바의 키 입력과 System.in</vt:lpstr>
      <vt:lpstr>Scanner와 Scanner 객체 생성</vt:lpstr>
      <vt:lpstr>Scanner를 이용한 키 입력</vt:lpstr>
      <vt:lpstr>Scanner 주요 메소드</vt:lpstr>
      <vt:lpstr>예제 2-4 : Scanner를 이용한 키 입력 연습</vt:lpstr>
      <vt:lpstr>식과 연산자</vt:lpstr>
      <vt:lpstr>산술 연산자</vt:lpstr>
      <vt:lpstr>예제 2-5 : /와 % 산술 연산자 응용</vt:lpstr>
      <vt:lpstr>비트 연산자</vt:lpstr>
      <vt:lpstr>비트 연산 응용(옵션)</vt:lpstr>
      <vt:lpstr>시프트 연산자</vt:lpstr>
      <vt:lpstr>예제 2-6 : 비트 연산자와 시프트 연산자 사용하기</vt:lpstr>
      <vt:lpstr>비교연산자, 논리연산자</vt:lpstr>
      <vt:lpstr>예제 2-7 : 비교 연산자와 논리 연산자 사용하기</vt:lpstr>
      <vt:lpstr>대입 연산자, 증감 연산자</vt:lpstr>
      <vt:lpstr>예제 2-8 : 대입 연산자와 증감 연산자 사용하기</vt:lpstr>
      <vt:lpstr>조건 연산자 ?:</vt:lpstr>
      <vt:lpstr>예제 2-9 : 조건 연산자 사용하기</vt:lpstr>
      <vt:lpstr>조건문 – 단순 if 문, if-else 문</vt:lpstr>
      <vt:lpstr>예제 2-10 : if-else 사용하기 </vt:lpstr>
      <vt:lpstr>다중 if-else 문</vt:lpstr>
      <vt:lpstr>예제 2-11 : 다중 if-else를 이용하여 학점 매기기</vt:lpstr>
      <vt:lpstr>중첩 if-else문, 예제 2-12 중첩 if-else문 사례</vt:lpstr>
      <vt:lpstr>switch문</vt:lpstr>
      <vt:lpstr>switch문에서 break문의 역할</vt:lpstr>
      <vt:lpstr>case 문의 값</vt:lpstr>
      <vt:lpstr>예제 2-13 : switch 문 사용하기</vt:lpstr>
      <vt:lpstr>반복문</vt:lpstr>
      <vt:lpstr>while 문</vt:lpstr>
      <vt:lpstr>do-while 문</vt:lpstr>
      <vt:lpstr>중첩 반복</vt:lpstr>
      <vt:lpstr>예제 3-4 : 2중 중첩을 이용한 구구단 출력하기</vt:lpstr>
      <vt:lpstr>continue문</vt:lpstr>
      <vt:lpstr>예제 3-5 : continue 문을 이용하여 양수 합 구하기</vt:lpstr>
      <vt:lpstr>break문</vt:lpstr>
      <vt:lpstr>예제 3-6 : break 문을 이용하여 while 문 벗어나기</vt:lpstr>
      <vt:lpstr>자바 배열</vt:lpstr>
      <vt:lpstr>자바 배열의 필요성과 모양</vt:lpstr>
      <vt:lpstr>배열 선언과 생성</vt:lpstr>
      <vt:lpstr>배열 선언 및 생성 디테일</vt:lpstr>
      <vt:lpstr>배열을 초기화하면서 생성한 결과</vt:lpstr>
      <vt:lpstr>배열 인덱스와 배열 원소 접근</vt:lpstr>
      <vt:lpstr>레퍼런스 치환과 배열 공유</vt:lpstr>
      <vt:lpstr>예제 3-7 : 배열 선언 및 생성</vt:lpstr>
      <vt:lpstr>배열의 크기, length 필드</vt:lpstr>
      <vt:lpstr>예제 3-8 : 배열의 length 필드 활용</vt:lpstr>
      <vt:lpstr>배열과 for-each 문</vt:lpstr>
      <vt:lpstr>예제 3-9 for-each 문 활용</vt:lpstr>
      <vt:lpstr>2차원 배열</vt:lpstr>
      <vt:lpstr>2차원 배열의 초기화</vt:lpstr>
      <vt:lpstr>예제 3-10 : 2차원 배열 생성 및 활용하기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학습 목표</dc:title>
  <dc:creator>Hong</dc:creator>
  <cp:lastModifiedBy>Hong</cp:lastModifiedBy>
  <cp:revision>18</cp:revision>
  <dcterms:created xsi:type="dcterms:W3CDTF">2015-10-16T23:29:20Z</dcterms:created>
  <dcterms:modified xsi:type="dcterms:W3CDTF">2015-10-17T02:24:45Z</dcterms:modified>
</cp:coreProperties>
</file>